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</p:sldIdLst>
  <p:sldSz cy="5143500" cx="9144000"/>
  <p:notesSz cx="6858000" cy="9144000"/>
  <p:embeddedFontLst>
    <p:embeddedFont>
      <p:font typeface="Anton"/>
      <p:regular r:id="rId97"/>
    </p:embeddedFont>
    <p:embeddedFont>
      <p:font typeface="Roboto"/>
      <p:regular r:id="rId98"/>
      <p:bold r:id="rId99"/>
      <p:italic r:id="rId100"/>
      <p:boldItalic r:id="rId101"/>
    </p:embeddedFont>
    <p:embeddedFont>
      <p:font typeface="Lato"/>
      <p:regular r:id="rId102"/>
      <p:bold r:id="rId103"/>
      <p:italic r:id="rId104"/>
      <p:boldItalic r:id="rId105"/>
    </p:embeddedFont>
    <p:embeddedFont>
      <p:font typeface="Lato Light"/>
      <p:regular r:id="rId106"/>
      <p:bold r:id="rId107"/>
      <p:italic r:id="rId108"/>
      <p:boldItalic r:id="rId109"/>
    </p:embeddedFont>
    <p:embeddedFont>
      <p:font typeface="Didact Gothic"/>
      <p:regular r:id="rId110"/>
    </p:embeddedFont>
    <p:embeddedFont>
      <p:font typeface="Helvetica Neue"/>
      <p:regular r:id="rId111"/>
      <p:bold r:id="rId112"/>
      <p:italic r:id="rId113"/>
      <p:boldItalic r:id="rId114"/>
    </p:embeddedFont>
    <p:embeddedFont>
      <p:font typeface="Helvetica Neue Light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1D3750-F400-49BB-AF15-75C7F82CF510}">
  <a:tblStyle styleId="{C81D3750-F400-49BB-AF15-75C7F82CF5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1FAC402-CB79-43C0-80A4-9CB917BDCB3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LatoLight-bold.fntdata"/><Relationship Id="rId106" Type="http://schemas.openxmlformats.org/officeDocument/2006/relationships/font" Target="fonts/LatoLight-regular.fntdata"/><Relationship Id="rId105" Type="http://schemas.openxmlformats.org/officeDocument/2006/relationships/font" Target="fonts/Lato-boldItalic.fntdata"/><Relationship Id="rId104" Type="http://schemas.openxmlformats.org/officeDocument/2006/relationships/font" Target="fonts/Lato-italic.fntdata"/><Relationship Id="rId109" Type="http://schemas.openxmlformats.org/officeDocument/2006/relationships/font" Target="fonts/LatoLight-boldItalic.fntdata"/><Relationship Id="rId108" Type="http://schemas.openxmlformats.org/officeDocument/2006/relationships/font" Target="fonts/LatoLight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Lato-bold.fntdata"/><Relationship Id="rId102" Type="http://schemas.openxmlformats.org/officeDocument/2006/relationships/font" Target="fonts/Lato-regular.fntdata"/><Relationship Id="rId101" Type="http://schemas.openxmlformats.org/officeDocument/2006/relationships/font" Target="fonts/Roboto-boldItalic.fntdata"/><Relationship Id="rId100" Type="http://schemas.openxmlformats.org/officeDocument/2006/relationships/font" Target="fonts/Robot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Anton-regular.fntdata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Roboto-bold.fntdata"/><Relationship Id="rId10" Type="http://schemas.openxmlformats.org/officeDocument/2006/relationships/slide" Target="slides/slide4.xml"/><Relationship Id="rId98" Type="http://schemas.openxmlformats.org/officeDocument/2006/relationships/font" Target="fonts/Robot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HelveticaNeueLight-boldItalic.fntdata"/><Relationship Id="rId117" Type="http://schemas.openxmlformats.org/officeDocument/2006/relationships/font" Target="fonts/HelveticaNeueLight-italic.fntdata"/><Relationship Id="rId116" Type="http://schemas.openxmlformats.org/officeDocument/2006/relationships/font" Target="fonts/HelveticaNeueLight-bold.fntdata"/><Relationship Id="rId115" Type="http://schemas.openxmlformats.org/officeDocument/2006/relationships/font" Target="fonts/HelveticaNeueLight-regular.fntdata"/><Relationship Id="rId15" Type="http://schemas.openxmlformats.org/officeDocument/2006/relationships/slide" Target="slides/slide9.xml"/><Relationship Id="rId110" Type="http://schemas.openxmlformats.org/officeDocument/2006/relationships/font" Target="fonts/DidactGothic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HelveticaNeue-boldItalic.fntdata"/><Relationship Id="rId18" Type="http://schemas.openxmlformats.org/officeDocument/2006/relationships/slide" Target="slides/slide12.xml"/><Relationship Id="rId113" Type="http://schemas.openxmlformats.org/officeDocument/2006/relationships/font" Target="fonts/HelveticaNeue-italic.fntdata"/><Relationship Id="rId112" Type="http://schemas.openxmlformats.org/officeDocument/2006/relationships/font" Target="fonts/HelveticaNeue-bold.fntdata"/><Relationship Id="rId111" Type="http://schemas.openxmlformats.org/officeDocument/2006/relationships/font" Target="fonts/HelveticaNeue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8bc8019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08bc8019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87edb21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87edb21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El tema de Abstracción es un tema introductorio que no debería durar más de 5/10 minutos. Los temas principales estan más adelante. </a:t>
            </a:r>
            <a:endParaRPr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8bc80190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8bc80190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8bc80190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8bc80190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8bc80190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8bc80190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8bc80190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8bc80190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8bc80190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8bc80190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8bc80190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8bc80190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De las funciones de orden superior, se espera concentrar la mirada en funciones por parametros más que en retornar funciones. </a:t>
            </a:r>
            <a:endParaRPr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0f9383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0f9383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ffb13e8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ffb13e8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1579fa76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81579fa76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Este tema no debe demorar mucho en su exposición, centrar la mirada en recibir funciones por </a:t>
            </a: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parámetros</a:t>
            </a:r>
            <a:endParaRPr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La clase esta diseñada de manera que reviste mucho contenido para exponer. Por lo que les dejamos en notas al orador, ciertos lineamientos de como encararla a medida que pasan los temas. </a:t>
            </a:r>
            <a:endParaRPr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ffb13e83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ffb13e8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ffb13e83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ffb13e83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ffb13e83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ffb13e83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ffb13e83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ffb13e83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Este subtema es el apartado principal del tema por lo que concetrar la mirada en el.</a:t>
            </a:r>
            <a:endParaRPr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ffb13e83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ffb13e83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ffb13e83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ffb13e83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81af228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81af228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81af228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81af228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87edb21d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87edb21d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Los métodos para desarrollar en profundidad son find, some, filter y map.</a:t>
            </a:r>
            <a:endParaRPr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81af2281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81af2281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2f7686fc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e2f7686fc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Se puede usar para comenzar o finalizar la clase, según sea más conveniente..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Recurso: Glosario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Repasa y define rápidamente los conceptos centrales acumulados. Ayuda a los estudiantes a recuperar aquellos saberes que se darán por dados.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Sugerencia: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Puede incorporarse links e imágenes que apoyen al concepto presentado.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81af2281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81af2281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81af2281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81af2281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81af2281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81af2281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Este es un método principal para desarrollar en profundidad</a:t>
            </a:r>
            <a:endParaRPr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81af2281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81af2281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Este es un método principal para desarrollar en profundidad</a:t>
            </a:r>
            <a:endParaRPr>
              <a:solidFill>
                <a:schemeClr val="dk1"/>
              </a:solidFill>
              <a:highlight>
                <a:srgbClr val="EF89D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1af2281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1af2281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Este es un método principal para desarrollar en profundidad</a:t>
            </a:r>
            <a:endParaRPr>
              <a:solidFill>
                <a:schemeClr val="dk1"/>
              </a:solidFill>
              <a:highlight>
                <a:srgbClr val="EF89D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81af2281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81af2281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Este es un método principal para desarrollar en profundidad</a:t>
            </a:r>
            <a:endParaRPr>
              <a:solidFill>
                <a:schemeClr val="dk1"/>
              </a:solidFill>
              <a:highlight>
                <a:srgbClr val="EF89D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81af2281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81af2281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Este es un método principal para desarrollar en profundidad</a:t>
            </a:r>
            <a:endParaRPr>
              <a:solidFill>
                <a:schemeClr val="dk1"/>
              </a:solidFill>
              <a:highlight>
                <a:srgbClr val="EF89D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81af2281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81af2281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Este es un método principal para desarrollar en profundidad</a:t>
            </a:r>
            <a:endParaRPr>
              <a:solidFill>
                <a:schemeClr val="dk1"/>
              </a:solidFill>
              <a:highlight>
                <a:srgbClr val="EF89D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81af2281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81af2281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81af2281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81af2281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a3f688804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a3f688804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9b73e0c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9b73e0c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81af2281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81af2281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81af2281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81af2281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81af2281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81af2281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81af2281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081af2281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081af2281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081af2281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81af2281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081af2281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El docente realizará una tarea compartiendo la pantalla en vivo. Se centrará en los pasos y los aspectos a tener en cuenta.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09b73e0c0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09b73e0c0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081af2281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081af2281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0a3f6888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10a3f6888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f27a6452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f27a6452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81af2281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81af2281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Este tema no debería durar más de media hora de clase</a:t>
            </a:r>
            <a:endParaRPr>
              <a:solidFill>
                <a:schemeClr val="dk1"/>
              </a:solidFill>
              <a:highlight>
                <a:srgbClr val="EF89D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081af22816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081af2281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1fc0bb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1fc0bb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081af22816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081af22816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081af2281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081af2281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81af22816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81af2281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9b73e0c0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09b73e0c0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81af2281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81af2281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081af22816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081af22816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081af2281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081af2281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f27a64521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f27a64521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Recurso: Mapa de conceptos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Sugerencia</a:t>
            </a:r>
            <a:r>
              <a:rPr lang="en-GB"/>
              <a:t>: </a:t>
            </a:r>
            <a:br>
              <a:rPr lang="en-GB"/>
            </a:br>
            <a:r>
              <a:rPr lang="en-GB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081af22816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081af22816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81af22816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081af22816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81af22816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081af22816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081af22816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081af22816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rgbClr val="EF89D2"/>
                </a:highlight>
              </a:rPr>
              <a:t>Profe: Este tema no debería durar más de media hora de clase</a:t>
            </a:r>
            <a:endParaRPr>
              <a:solidFill>
                <a:schemeClr val="dk1"/>
              </a:solidFill>
              <a:highlight>
                <a:srgbClr val="EF89D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81af22816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081af22816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9b73e0c0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9b73e0c0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081af22816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081af22816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81af22816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081af2281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081af22816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081af22816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9fb966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9fb966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081af22816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081af22816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81af22816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081af22816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081af22816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081af22816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081af22816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1081af22816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081af22816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081af22816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81af22816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81af22816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081af22816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081af22816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81af22816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81af22816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81af22816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81af22816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081af22816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081af22816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texto. Si no alcanza, no sobrecargar, usar otra con el mismo título para indicar que continúa el mismo módulo.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9fb9667d7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09fb9667d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0a506efb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0a506efb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highlight>
                  <a:srgbClr val="9CCC65"/>
                </a:highlight>
              </a:rPr>
              <a:t>MOMENTO DE COMPARTIR PANTALLA Y EJERCITAR EN VIVO!</a:t>
            </a:r>
            <a:endParaRPr sz="1600">
              <a:highlight>
                <a:srgbClr val="9CCC65"/>
              </a:highlight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0a506efb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0a506efb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0a506efb2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0a506efb2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0a506efb2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0a506efb2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0a4f0e95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10a4f0e95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highlight>
                  <a:srgbClr val="8BE9FD"/>
                </a:highlight>
              </a:rPr>
              <a:t>PROFE: B</a:t>
            </a:r>
            <a:r>
              <a:rPr lang="en-GB" sz="1350">
                <a:solidFill>
                  <a:srgbClr val="3C4043"/>
                </a:solidFill>
                <a:highlight>
                  <a:srgbClr val="8BE9FD"/>
                </a:highlight>
                <a:latin typeface="Roboto"/>
                <a:ea typeface="Roboto"/>
                <a:cs typeface="Roboto"/>
                <a:sym typeface="Roboto"/>
              </a:rPr>
              <a:t>uscar ejemplos para explicar la consigna</a:t>
            </a:r>
            <a:endParaRPr sz="1350">
              <a:solidFill>
                <a:srgbClr val="3C4043"/>
              </a:solidFill>
              <a:highlight>
                <a:srgbClr val="8BE9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0a4f0e95e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g10a4f0e95e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0a4f0e95e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g10a4f0e95e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81579fa7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81579fa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717ac018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717ac018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81579fa7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81579fa7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b73e0c0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b73e0c0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a40ec57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a40ec57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Todas las clases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x">
  <p:cSld name="TITLE_AND_BODY">
    <p:bg>
      <p:bgPr>
        <a:solidFill>
          <a:schemeClr val="dk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2" name="Google Shape;112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6">
  <p:cSld name="CUSTOM_36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" name="Google Shape;14;p4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4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4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4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4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4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" name="Google Shape;3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8">
  <p:cSld name="CUSTOM_7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7">
  <p:cSld name="CUSTOM_8">
    <p:bg>
      <p:bgPr>
        <a:solidFill>
          <a:srgbClr val="3CEFAB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 txBox="1"/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eveloper.mozilla.org/es/docs/Web/JavaScript/Reference/Global_Objects/Math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0.png"/><Relationship Id="rId4" Type="http://schemas.openxmlformats.org/officeDocument/2006/relationships/hyperlink" Target="https://developer.mozilla.org/es/docs/Web/JavaScript/Reference/Global_Objects/Date" TargetMode="External"/><Relationship Id="rId5" Type="http://schemas.openxmlformats.org/officeDocument/2006/relationships/image" Target="../media/image3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hyperlink" Target="https://docs.google.com/document/d/1j9i7CZZI07NzUEb2GyyLoQxMBJW04Y9CX9SO7eO7oXc/edit?usp=sharing" TargetMode="External"/><Relationship Id="rId6" Type="http://schemas.openxmlformats.org/officeDocument/2006/relationships/hyperlink" Target="https://drive.google.com/drive/folders/1jIH9-1B7r39bzu1td2P1Nc1a-eDInnzD?usp=sharing" TargetMode="External"/><Relationship Id="rId7" Type="http://schemas.openxmlformats.org/officeDocument/2006/relationships/hyperlink" Target="https://docs.google.com/document/d/1aJ5X0ZnK_auCcBxw2rP-QxiyzDMJosejr6Otx3jThzM/edit?usp=sharing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2.gif"/><Relationship Id="rId4" Type="http://schemas.openxmlformats.org/officeDocument/2006/relationships/image" Target="../media/image3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5.png"/><Relationship Id="rId4" Type="http://schemas.openxmlformats.org/officeDocument/2006/relationships/image" Target="../media/image36.gif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1.png"/><Relationship Id="rId4" Type="http://schemas.openxmlformats.org/officeDocument/2006/relationships/image" Target="../media/image47.gif"/><Relationship Id="rId5" Type="http://schemas.openxmlformats.org/officeDocument/2006/relationships/image" Target="../media/image44.gif"/><Relationship Id="rId6" Type="http://schemas.openxmlformats.org/officeDocument/2006/relationships/image" Target="../media/image50.png"/><Relationship Id="rId7" Type="http://schemas.openxmlformats.org/officeDocument/2006/relationships/image" Target="../media/image4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5.gif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0" name="Google Shape;130;p33"/>
          <p:cNvSpPr/>
          <p:nvPr/>
        </p:nvSpPr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sp>
      <p:pic>
        <p:nvPicPr>
          <p:cNvPr id="131" name="Google Shape;1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3350" y="3213538"/>
            <a:ext cx="892100" cy="7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/>
        </p:nvSpPr>
        <p:spPr>
          <a:xfrm>
            <a:off x="3120825" y="2408400"/>
            <a:ext cx="27882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/>
        </p:nvSpPr>
        <p:spPr>
          <a:xfrm>
            <a:off x="1188600" y="993163"/>
            <a:ext cx="67668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meternos de lleno en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tema de hoy, antes necesitamos mirar un poco atrás. Empecemos por analizar el siguiente código.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declara una variable que, a través de un iterador, va acumulando la suma del contador: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4" name="Google Shape;244;p43"/>
          <p:cNvSpPr txBox="1"/>
          <p:nvPr/>
        </p:nvSpPr>
        <p:spPr>
          <a:xfrm>
            <a:off x="3279300" y="331975"/>
            <a:ext cx="2585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/>
          <p:nvPr/>
        </p:nvSpPr>
        <p:spPr>
          <a:xfrm>
            <a:off x="1587150" y="2806225"/>
            <a:ext cx="5969700" cy="18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lang="en-GB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-GB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n-GB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 55</a:t>
            </a:r>
            <a:endParaRPr sz="1700"/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60925" cy="10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/>
        </p:nvSpPr>
        <p:spPr>
          <a:xfrm>
            <a:off x="1094575" y="1540600"/>
            <a:ext cx="67668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lo presentamos resumido en una función, y ocupa sólo una línea de código: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3" name="Google Shape;253;p44"/>
          <p:cNvSpPr txBox="1"/>
          <p:nvPr/>
        </p:nvSpPr>
        <p:spPr>
          <a:xfrm>
            <a:off x="3279300" y="331975"/>
            <a:ext cx="2585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4"/>
          <p:cNvSpPr txBox="1"/>
          <p:nvPr/>
        </p:nvSpPr>
        <p:spPr>
          <a:xfrm>
            <a:off x="1745825" y="2469200"/>
            <a:ext cx="6003000" cy="93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sumarRango</a:t>
            </a:r>
            <a:r>
              <a:rPr lang="en-GB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n-GB" sz="1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 55</a:t>
            </a:r>
            <a:endParaRPr sz="2000"/>
          </a:p>
        </p:txBody>
      </p:sp>
      <p:pic>
        <p:nvPicPr>
          <p:cNvPr id="256" name="Google Shape;2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/>
        </p:nvSpPr>
        <p:spPr>
          <a:xfrm>
            <a:off x="1094575" y="1231700"/>
            <a:ext cx="67668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segundo caso es lo que denominamos una </a:t>
            </a:r>
            <a:r>
              <a:rPr b="1" lang="en-GB" sz="19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abstracción.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Resumimos un grupo complejo de instrucciones bajo una palabra clave (función) que sugiere cuál es el problema a resolver por la misma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abstracciones ocultan detalles sobre la operación a resolver y nos permite “hablar” sobre los problemas en un nivel más alto (o mayor grado de abstracción).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45"/>
          <p:cNvSpPr txBox="1"/>
          <p:nvPr/>
        </p:nvSpPr>
        <p:spPr>
          <a:xfrm>
            <a:off x="3279300" y="331975"/>
            <a:ext cx="2585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/>
        </p:nvSpPr>
        <p:spPr>
          <a:xfrm>
            <a:off x="738625" y="1258575"/>
            <a:ext cx="79236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segundo ejemplo es más corto y fácil de interpretar, pero hay que tener más claro ciertos conceptos para poder aplicarlo efectivamente (funciones, parámetros, return, etc.) y trabajar en un nivel de abstracción superior, lo cual nos ahorra tiempo de desarrollo y claridad de escritura.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no entendemos cómo puede funcionar una función de este tipo, es común que desconfiemos de su versatilidad y caigamos en la declaración paso a paso de la solución, como en el primer ejemplo.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Google Shape;270;p46"/>
          <p:cNvSpPr txBox="1"/>
          <p:nvPr/>
        </p:nvSpPr>
        <p:spPr>
          <a:xfrm>
            <a:off x="3279300" y="331975"/>
            <a:ext cx="2585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/>
        </p:nvSpPr>
        <p:spPr>
          <a:xfrm>
            <a:off x="738625" y="1379450"/>
            <a:ext cx="79236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desarrolladores constantemente estamos creando funciones y abstracciones para pensar en un nivel superior y poder construir soluciones complejas a los problemas que se nos presentan.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Javascript hay muchos métodos nativos incorporados que, como abstracciones, nos ofrecen soluciones a problemas recurrentes;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sumado a la posibilidad de que nosotros podemos declarar las nuestras.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3279300" y="331975"/>
            <a:ext cx="2585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ABSTRACCIÓN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/>
        </p:nvSpPr>
        <p:spPr>
          <a:xfrm>
            <a:off x="2073325" y="2408400"/>
            <a:ext cx="56151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FUNCIONES DE ORDEN SUPERIOR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/>
        </p:nvSpPr>
        <p:spPr>
          <a:xfrm>
            <a:off x="235125" y="1697688"/>
            <a:ext cx="48279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aquella que bien retorna una función, o recibe una función por parámetro.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tipo de funciones nos permiten abstraernos sobre </a:t>
            </a: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acciones 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no sólo valores. En esta clase, nos concentraremos más en la segunda acepción.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49"/>
          <p:cNvSpPr txBox="1"/>
          <p:nvPr/>
        </p:nvSpPr>
        <p:spPr>
          <a:xfrm>
            <a:off x="1738950" y="278275"/>
            <a:ext cx="56661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FUNCIONES DE ORDEN SUPERIOR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425" y="1091875"/>
            <a:ext cx="3776175" cy="3353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50"/>
          <p:cNvGrpSpPr/>
          <p:nvPr/>
        </p:nvGrpSpPr>
        <p:grpSpPr>
          <a:xfrm>
            <a:off x="825150" y="157775"/>
            <a:ext cx="7493700" cy="4501850"/>
            <a:chOff x="1141525" y="292600"/>
            <a:chExt cx="7493700" cy="4501850"/>
          </a:xfrm>
        </p:grpSpPr>
        <p:sp>
          <p:nvSpPr>
            <p:cNvPr id="300" name="Google Shape;300;p50"/>
            <p:cNvSpPr txBox="1"/>
            <p:nvPr/>
          </p:nvSpPr>
          <p:spPr>
            <a:xfrm>
              <a:off x="2114975" y="292600"/>
              <a:ext cx="5666100" cy="9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36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FUNCIONES DE ORDEN SUPERIOR</a:t>
              </a:r>
              <a:endParaRPr i="1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  <a:p>
              <a:pPr indent="0" lvl="0" marL="0" rtl="0" algn="ctr"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t/>
              </a:r>
              <a:endParaRPr i="1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301" name="Google Shape;301;p50"/>
            <p:cNvSpPr/>
            <p:nvPr/>
          </p:nvSpPr>
          <p:spPr>
            <a:xfrm>
              <a:off x="1141525" y="1141950"/>
              <a:ext cx="7493700" cy="3652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" name="Google Shape;302;p50"/>
            <p:cNvGrpSpPr/>
            <p:nvPr/>
          </p:nvGrpSpPr>
          <p:grpSpPr>
            <a:xfrm>
              <a:off x="3619225" y="1772700"/>
              <a:ext cx="2121900" cy="2256300"/>
              <a:chOff x="3511050" y="1443600"/>
              <a:chExt cx="2121900" cy="2256300"/>
            </a:xfrm>
          </p:grpSpPr>
          <p:sp>
            <p:nvSpPr>
              <p:cNvPr id="303" name="Google Shape;303;p50"/>
              <p:cNvSpPr/>
              <p:nvPr/>
            </p:nvSpPr>
            <p:spPr>
              <a:xfrm>
                <a:off x="3511050" y="1739100"/>
                <a:ext cx="2121900" cy="16653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50"/>
              <p:cNvSpPr/>
              <p:nvPr/>
            </p:nvSpPr>
            <p:spPr>
              <a:xfrm>
                <a:off x="3726000" y="1443600"/>
                <a:ext cx="1692000" cy="2256300"/>
              </a:xfrm>
              <a:prstGeom prst="rect">
                <a:avLst/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50"/>
            <p:cNvGrpSpPr/>
            <p:nvPr/>
          </p:nvGrpSpPr>
          <p:grpSpPr>
            <a:xfrm>
              <a:off x="1205742" y="1281689"/>
              <a:ext cx="1627709" cy="1444483"/>
              <a:chOff x="3511050" y="1443600"/>
              <a:chExt cx="2121900" cy="2256300"/>
            </a:xfrm>
          </p:grpSpPr>
          <p:sp>
            <p:nvSpPr>
              <p:cNvPr id="306" name="Google Shape;306;p50"/>
              <p:cNvSpPr/>
              <p:nvPr/>
            </p:nvSpPr>
            <p:spPr>
              <a:xfrm>
                <a:off x="3511050" y="1739100"/>
                <a:ext cx="2121900" cy="16653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50"/>
              <p:cNvSpPr/>
              <p:nvPr/>
            </p:nvSpPr>
            <p:spPr>
              <a:xfrm>
                <a:off x="3726000" y="1443600"/>
                <a:ext cx="1692000" cy="2256300"/>
              </a:xfrm>
              <a:prstGeom prst="rect">
                <a:avLst/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50"/>
            <p:cNvGrpSpPr/>
            <p:nvPr/>
          </p:nvGrpSpPr>
          <p:grpSpPr>
            <a:xfrm>
              <a:off x="6602116" y="2956749"/>
              <a:ext cx="1627709" cy="1608968"/>
              <a:chOff x="3511050" y="1443600"/>
              <a:chExt cx="2121900" cy="2256300"/>
            </a:xfrm>
          </p:grpSpPr>
          <p:sp>
            <p:nvSpPr>
              <p:cNvPr id="309" name="Google Shape;309;p50"/>
              <p:cNvSpPr/>
              <p:nvPr/>
            </p:nvSpPr>
            <p:spPr>
              <a:xfrm>
                <a:off x="3511050" y="1739100"/>
                <a:ext cx="2121900" cy="16653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50"/>
              <p:cNvSpPr/>
              <p:nvPr/>
            </p:nvSpPr>
            <p:spPr>
              <a:xfrm>
                <a:off x="3726000" y="1443600"/>
                <a:ext cx="1692000" cy="2256300"/>
              </a:xfrm>
              <a:prstGeom prst="rect">
                <a:avLst/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" name="Google Shape;311;p50"/>
            <p:cNvSpPr/>
            <p:nvPr/>
          </p:nvSpPr>
          <p:spPr>
            <a:xfrm>
              <a:off x="1391250" y="3197575"/>
              <a:ext cx="1256700" cy="1127100"/>
            </a:xfrm>
            <a:prstGeom prst="ellipse">
              <a:avLst/>
            </a:pr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2" name="Google Shape;312;p50"/>
            <p:cNvCxnSpPr/>
            <p:nvPr/>
          </p:nvCxnSpPr>
          <p:spPr>
            <a:xfrm>
              <a:off x="2917339" y="2044231"/>
              <a:ext cx="618000" cy="399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3" name="Google Shape;313;p50"/>
            <p:cNvSpPr txBox="1"/>
            <p:nvPr/>
          </p:nvSpPr>
          <p:spPr>
            <a:xfrm>
              <a:off x="3797275" y="2430900"/>
              <a:ext cx="1765800" cy="9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FUNCIÓN DE</a:t>
              </a:r>
              <a:endParaRPr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7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A</a:t>
              </a:r>
              <a:r>
                <a:rPr b="1" i="1" lang="en-GB" sz="17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LTO ORDEN</a:t>
              </a:r>
              <a:endParaRPr b="1" i="1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4" name="Google Shape;314;p50"/>
            <p:cNvSpPr txBox="1"/>
            <p:nvPr/>
          </p:nvSpPr>
          <p:spPr>
            <a:xfrm>
              <a:off x="1426350" y="1708450"/>
              <a:ext cx="11865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FUNCIÓN</a:t>
              </a:r>
              <a:endPara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5" name="Google Shape;315;p50"/>
            <p:cNvSpPr txBox="1"/>
            <p:nvPr/>
          </p:nvSpPr>
          <p:spPr>
            <a:xfrm>
              <a:off x="6836250" y="3465613"/>
              <a:ext cx="11865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FUNCIÓN</a:t>
              </a:r>
              <a:endPara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6" name="Google Shape;316;p50"/>
            <p:cNvSpPr txBox="1"/>
            <p:nvPr/>
          </p:nvSpPr>
          <p:spPr>
            <a:xfrm>
              <a:off x="1514894" y="3502774"/>
              <a:ext cx="1009200" cy="51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</a:t>
              </a:r>
              <a:endPara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17" name="Google Shape;317;p50"/>
            <p:cNvGrpSpPr/>
            <p:nvPr/>
          </p:nvGrpSpPr>
          <p:grpSpPr>
            <a:xfrm>
              <a:off x="6801150" y="1440411"/>
              <a:ext cx="1256700" cy="1127100"/>
              <a:chOff x="6336325" y="1359399"/>
              <a:chExt cx="1256700" cy="1127100"/>
            </a:xfrm>
          </p:grpSpPr>
          <p:sp>
            <p:nvSpPr>
              <p:cNvPr id="318" name="Google Shape;318;p50"/>
              <p:cNvSpPr/>
              <p:nvPr/>
            </p:nvSpPr>
            <p:spPr>
              <a:xfrm>
                <a:off x="6336325" y="1359399"/>
                <a:ext cx="1256700" cy="1127100"/>
              </a:xfrm>
              <a:prstGeom prst="ellipse">
                <a:avLst/>
              </a:prstGeom>
              <a:solidFill>
                <a:schemeClr val="dk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50"/>
              <p:cNvSpPr txBox="1"/>
              <p:nvPr/>
            </p:nvSpPr>
            <p:spPr>
              <a:xfrm>
                <a:off x="6436375" y="1664650"/>
                <a:ext cx="1056600" cy="51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6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OUTPUT</a:t>
                </a:r>
                <a:endParaRPr b="1" sz="16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cxnSp>
          <p:nvCxnSpPr>
            <p:cNvPr id="320" name="Google Shape;320;p50"/>
            <p:cNvCxnSpPr/>
            <p:nvPr/>
          </p:nvCxnSpPr>
          <p:spPr>
            <a:xfrm flipH="1" rot="10800000">
              <a:off x="2797725" y="3465625"/>
              <a:ext cx="671700" cy="336600"/>
            </a:xfrm>
            <a:prstGeom prst="straightConnector1">
              <a:avLst/>
            </a:prstGeom>
            <a:noFill/>
            <a:ln cap="flat" cmpd="sng" w="38100">
              <a:solidFill>
                <a:srgbClr val="E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1" name="Google Shape;321;p50"/>
            <p:cNvCxnSpPr/>
            <p:nvPr/>
          </p:nvCxnSpPr>
          <p:spPr>
            <a:xfrm flipH="1" rot="10800000">
              <a:off x="5935275" y="1950925"/>
              <a:ext cx="671700" cy="336600"/>
            </a:xfrm>
            <a:prstGeom prst="straightConnector1">
              <a:avLst/>
            </a:prstGeom>
            <a:noFill/>
            <a:ln cap="flat" cmpd="sng" w="38100">
              <a:solidFill>
                <a:srgbClr val="E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2" name="Google Shape;322;p50"/>
            <p:cNvCxnSpPr/>
            <p:nvPr/>
          </p:nvCxnSpPr>
          <p:spPr>
            <a:xfrm>
              <a:off x="5862626" y="3433981"/>
              <a:ext cx="618000" cy="399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3" name="Google Shape;323;p50"/>
            <p:cNvSpPr txBox="1"/>
            <p:nvPr/>
          </p:nvSpPr>
          <p:spPr>
            <a:xfrm>
              <a:off x="1738950" y="2806925"/>
              <a:ext cx="819300" cy="2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Anton"/>
                  <a:ea typeface="Anton"/>
                  <a:cs typeface="Anton"/>
                  <a:sym typeface="Anton"/>
                </a:rPr>
                <a:t>Y/O</a:t>
              </a:r>
              <a:endPara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324" name="Google Shape;324;p50"/>
          <p:cNvSpPr txBox="1"/>
          <p:nvPr/>
        </p:nvSpPr>
        <p:spPr>
          <a:xfrm>
            <a:off x="7023625" y="2457300"/>
            <a:ext cx="5442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Y/O</a:t>
            </a:r>
            <a:endParaRPr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/>
        </p:nvSpPr>
        <p:spPr>
          <a:xfrm>
            <a:off x="2664150" y="2184625"/>
            <a:ext cx="3815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RETORNAR FUNCIONES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HIGHER ORDER FUNCTIONS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7" name="Google Shape;137;p34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07.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8" name="Google Shape;138;p34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/>
        </p:nvSpPr>
        <p:spPr>
          <a:xfrm>
            <a:off x="254400" y="1133975"/>
            <a:ext cx="86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primer caso, podremos tener una función que retorna una función, lo cual nos permitiría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funciones con un esquema superior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6" name="Google Shape;336;p52"/>
          <p:cNvSpPr txBox="1"/>
          <p:nvPr/>
        </p:nvSpPr>
        <p:spPr>
          <a:xfrm>
            <a:off x="2621250" y="265725"/>
            <a:ext cx="3901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RETORNAR FUNCIONES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8" name="Google Shape;338;p52"/>
          <p:cNvGraphicFramePr/>
          <p:nvPr/>
        </p:nvGraphicFramePr>
        <p:xfrm>
          <a:off x="952500" y="219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239000"/>
              </a:tblGrid>
              <a:tr h="2093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&gt;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endParaRPr sz="11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mayorQueDiez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mayorQueDiez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true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mayorQueDiez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false</a:t>
                      </a:r>
                      <a:endParaRPr sz="15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339" name="Google Shape;3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/>
        </p:nvSpPr>
        <p:spPr>
          <a:xfrm>
            <a:off x="642150" y="1070100"/>
            <a:ext cx="81150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mayorQue(n)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retorna una función que compara un valor contra n y retorna true o false (porque es el resultado de la comparación).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mayorQueDiez se termina asignando la función que retorna el llamado de mayorQue(10). Al ser llamada con el valor de 10, la asignación se resuelve de la siguiente forma: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let mayorQueDiez = (m) =&gt; m &gt; 10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5" name="Google Shape;3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200" y="123350"/>
            <a:ext cx="750300" cy="7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3"/>
          <p:cNvSpPr/>
          <p:nvPr/>
        </p:nvSpPr>
        <p:spPr>
          <a:xfrm>
            <a:off x="571500" y="2419750"/>
            <a:ext cx="8256300" cy="1677900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3"/>
          <p:cNvSpPr txBox="1"/>
          <p:nvPr/>
        </p:nvSpPr>
        <p:spPr>
          <a:xfrm>
            <a:off x="2668200" y="215100"/>
            <a:ext cx="38076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RETORNAR FUNCIONES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/>
        </p:nvSpPr>
        <p:spPr>
          <a:xfrm>
            <a:off x="4915200" y="1902825"/>
            <a:ext cx="3894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ejemplo, según el parámetro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termina asignando un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 de función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 otro a las variables declaradas.</a:t>
            </a:r>
            <a:endParaRPr sz="33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4" name="Google Shape;354;p54"/>
          <p:cNvSpPr txBox="1"/>
          <p:nvPr/>
        </p:nvSpPr>
        <p:spPr>
          <a:xfrm>
            <a:off x="2668200" y="215100"/>
            <a:ext cx="38076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RETORNAR FUNCIONES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6" name="Google Shape;356;p54"/>
          <p:cNvGraphicFramePr/>
          <p:nvPr/>
        </p:nvGraphicFramePr>
        <p:xfrm>
          <a:off x="522750" y="113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4109925"/>
              </a:tblGrid>
              <a:tr h="3212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asignarOperacion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"sumar"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endParaRPr sz="11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else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"restar"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endParaRPr sz="11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suma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asignarOperacion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"sumar"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asignarOperacion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"restar"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suma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10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 2</a:t>
                      </a:r>
                      <a:endParaRPr sz="15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357" name="Google Shape;3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/>
        </p:nvSpPr>
        <p:spPr>
          <a:xfrm>
            <a:off x="1332000" y="2077200"/>
            <a:ext cx="6480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RECIBIR FUNCIONES POR PARÁMETRO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/>
        </p:nvSpPr>
        <p:spPr>
          <a:xfrm>
            <a:off x="1539600" y="3828725"/>
            <a:ext cx="60648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quiero recorrer un array y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hacer algo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cada uno de sus elementos.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1412550" y="192625"/>
            <a:ext cx="63189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RECIBIR FUNCIONES POR PARÁMETRO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0" name="Google Shape;3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1" name="Google Shape;371;p56"/>
          <p:cNvGraphicFramePr/>
          <p:nvPr/>
        </p:nvGraphicFramePr>
        <p:xfrm>
          <a:off x="2517025" y="19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4109925"/>
              </a:tblGrid>
              <a:tr h="167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of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fn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1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72" name="Google Shape;372;p56"/>
          <p:cNvSpPr txBox="1"/>
          <p:nvPr/>
        </p:nvSpPr>
        <p:spPr>
          <a:xfrm>
            <a:off x="-94000" y="1045725"/>
            <a:ext cx="91440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ignifica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escribir funciones que puedan recibir funciones por parámetro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Empecemos con un ejemplo: </a:t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/>
        </p:nvSpPr>
        <p:spPr>
          <a:xfrm>
            <a:off x="1393950" y="192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RECIBIR FUNCIONES POR PARÁMETRO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9" name="Google Shape;3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0" name="Google Shape;380;p57"/>
          <p:cNvGraphicFramePr/>
          <p:nvPr/>
        </p:nvGraphicFramePr>
        <p:xfrm>
          <a:off x="4659888" y="167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4109925"/>
              </a:tblGrid>
              <a:tr h="167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[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4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81" name="Google Shape;381;p57"/>
          <p:cNvSpPr txBox="1"/>
          <p:nvPr/>
        </p:nvSpPr>
        <p:spPr>
          <a:xfrm>
            <a:off x="0" y="1505275"/>
            <a:ext cx="46599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función recibe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array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primer parámetro y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función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segundo. Recorre el array y, por cada elemento, hace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llamado a la función mencionada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enviando dicho elemento por parámetro.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/>
        </p:nvSpPr>
        <p:spPr>
          <a:xfrm>
            <a:off x="1393950" y="192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CONSOLE.LOG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9" name="Google Shape;389;p58"/>
          <p:cNvGraphicFramePr/>
          <p:nvPr/>
        </p:nvGraphicFramePr>
        <p:xfrm>
          <a:off x="4659888" y="14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4109925"/>
              </a:tblGrid>
              <a:tr h="167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135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function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acumular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+=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endParaRPr sz="13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acumular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10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90" name="Google Shape;390;p58"/>
          <p:cNvSpPr txBox="1"/>
          <p:nvPr/>
        </p:nvSpPr>
        <p:spPr>
          <a:xfrm>
            <a:off x="218850" y="1413625"/>
            <a:ext cx="4365300" cy="3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Enviando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console.log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parámetro, se ejecuta esa función con cada elemento del array.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enviar funciones diferentes en distintos llamados y ejecutar distintas acciones sobre los elementos del array,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 con una misma función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/>
        </p:nvSpPr>
        <p:spPr>
          <a:xfrm>
            <a:off x="1393950" y="192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ARROW FUNCTION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7" name="Google Shape;3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8" name="Google Shape;398;p59"/>
          <p:cNvGraphicFramePr/>
          <p:nvPr/>
        </p:nvGraphicFramePr>
        <p:xfrm>
          <a:off x="774538" y="247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594900"/>
              </a:tblGrid>
              <a:tr h="2073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duplicado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[]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porCadaUno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(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duplicado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push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*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duplicado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[2, 4, 6, 8]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399" name="Google Shape;399;p59"/>
          <p:cNvSpPr txBox="1"/>
          <p:nvPr/>
        </p:nvSpPr>
        <p:spPr>
          <a:xfrm>
            <a:off x="774550" y="1028050"/>
            <a:ext cx="76644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usual definir la función directamente sobre el parámetro como una función anónima, aprovechando la sintaxis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permite definir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acciones más dinámicas.</a:t>
            </a:r>
            <a:endParaRPr sz="18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0" name="Google Shape;40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0" y="190500"/>
            <a:ext cx="750300" cy="7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/>
        </p:nvSpPr>
        <p:spPr>
          <a:xfrm>
            <a:off x="1398000" y="21396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MÉTODOS DE BÚSQUEDA Y TRANSFORMACIÓN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1"/>
          <p:cNvSpPr txBox="1"/>
          <p:nvPr/>
        </p:nvSpPr>
        <p:spPr>
          <a:xfrm>
            <a:off x="885000" y="1817375"/>
            <a:ext cx="7374000" cy="23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incorpora nativamente varias funciones de orden superior. Existen métodos para operar sobre arrays que trabajan con esta lógica.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siguientes, funcionan siempre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iterando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 el array correspondiente. Reciben una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función por parámetro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cual recibe a la vez el elemento del array que se está iterando.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2" name="Google Shape;4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500" y="632825"/>
            <a:ext cx="995000" cy="9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49275" y="0"/>
            <a:ext cx="7884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GLOSA</a:t>
            </a: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RI</a:t>
            </a: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O: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6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5"/>
          <p:cNvSpPr txBox="1"/>
          <p:nvPr/>
        </p:nvSpPr>
        <p:spPr>
          <a:xfrm>
            <a:off x="3311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Operar: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programación, cuando hablamos de operar sobre las variables, nos referimos a utilizarlas en funciones, métodos, o a lo largo del código. Consiste en desarrollar los algoritmos a partir, y en función del valor de estas variables. 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 length: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permite saber el largo de una cadena String, es decir, cuántos caracteres tiene.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replace ():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reemplazar un carácter o grupo de caracteres por otros.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trim ():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quitar los espacios ubicados al principio y al final de la cadena.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variable que almacena una lista de elementos. Puede ser una lista de números, una lista de números y palabras o hasta una lista de listas.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Google Shape;146;p35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slice: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devuelve una copia de una parte del array dentro de un nuevo array, empezando por inicio hasta fin (fin no incluido). El array original no se modificará.</a:t>
            </a:r>
            <a:endParaRPr b="1" sz="12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toString: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convierte un Array a un String, compuesto por cada uno de los elementos del Array separados por comas.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push: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utiliza para sumar un elemento a un Array ya existente.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join: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juntar todos los elementos de un Array en una cadena String.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concat:</a:t>
            </a:r>
            <a:r>
              <a:rPr lang="en-GB" sz="12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combinar dos arrays en un único array resultante.</a:t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62"/>
          <p:cNvCxnSpPr/>
          <p:nvPr/>
        </p:nvCxnSpPr>
        <p:spPr>
          <a:xfrm>
            <a:off x="652661" y="2286561"/>
            <a:ext cx="7953000" cy="0"/>
          </a:xfrm>
          <a:prstGeom prst="straightConnector1">
            <a:avLst/>
          </a:prstGeom>
          <a:noFill/>
          <a:ln cap="flat" cmpd="sng" w="19050">
            <a:solidFill>
              <a:srgbClr val="EF89D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19" name="Google Shape;4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2"/>
          <p:cNvSpPr txBox="1"/>
          <p:nvPr/>
        </p:nvSpPr>
        <p:spPr>
          <a:xfrm>
            <a:off x="1393950" y="3523875"/>
            <a:ext cx="63561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uno de estos métodos están pensados para solucionar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problemas recurrentes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los arrays.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1" name="Google Shape;4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2"/>
          <p:cNvSpPr txBox="1"/>
          <p:nvPr/>
        </p:nvSpPr>
        <p:spPr>
          <a:xfrm>
            <a:off x="420000" y="2713025"/>
            <a:ext cx="1004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forEach()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23" name="Google Shape;423;p62"/>
          <p:cNvGrpSpPr/>
          <p:nvPr/>
        </p:nvGrpSpPr>
        <p:grpSpPr>
          <a:xfrm>
            <a:off x="615300" y="1986175"/>
            <a:ext cx="614100" cy="614100"/>
            <a:chOff x="295738" y="1694088"/>
            <a:chExt cx="614100" cy="614100"/>
          </a:xfrm>
        </p:grpSpPr>
        <p:sp>
          <p:nvSpPr>
            <p:cNvPr id="424" name="Google Shape;424;p62"/>
            <p:cNvSpPr/>
            <p:nvPr/>
          </p:nvSpPr>
          <p:spPr>
            <a:xfrm>
              <a:off x="295738" y="1694088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2"/>
            <p:cNvSpPr txBox="1"/>
            <p:nvPr/>
          </p:nvSpPr>
          <p:spPr>
            <a:xfrm>
              <a:off x="409674" y="1730161"/>
              <a:ext cx="2703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1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26" name="Google Shape;426;p62"/>
          <p:cNvGrpSpPr/>
          <p:nvPr/>
        </p:nvGrpSpPr>
        <p:grpSpPr>
          <a:xfrm>
            <a:off x="1850893" y="1986175"/>
            <a:ext cx="614100" cy="614100"/>
            <a:chOff x="1489168" y="1745975"/>
            <a:chExt cx="614100" cy="614100"/>
          </a:xfrm>
        </p:grpSpPr>
        <p:sp>
          <p:nvSpPr>
            <p:cNvPr id="427" name="Google Shape;427;p62"/>
            <p:cNvSpPr/>
            <p:nvPr/>
          </p:nvSpPr>
          <p:spPr>
            <a:xfrm>
              <a:off x="1489168" y="1745975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28" name="Google Shape;428;p62"/>
            <p:cNvSpPr txBox="1"/>
            <p:nvPr/>
          </p:nvSpPr>
          <p:spPr>
            <a:xfrm>
              <a:off x="1621925" y="1793039"/>
              <a:ext cx="2703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2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29" name="Google Shape;429;p62"/>
          <p:cNvGrpSpPr/>
          <p:nvPr/>
        </p:nvGrpSpPr>
        <p:grpSpPr>
          <a:xfrm>
            <a:off x="3086497" y="1986188"/>
            <a:ext cx="614100" cy="614100"/>
            <a:chOff x="2647059" y="1675513"/>
            <a:chExt cx="614100" cy="614100"/>
          </a:xfrm>
        </p:grpSpPr>
        <p:sp>
          <p:nvSpPr>
            <p:cNvPr id="430" name="Google Shape;430;p62"/>
            <p:cNvSpPr/>
            <p:nvPr/>
          </p:nvSpPr>
          <p:spPr>
            <a:xfrm>
              <a:off x="2647059" y="1675513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31" name="Google Shape;431;p62"/>
            <p:cNvSpPr txBox="1"/>
            <p:nvPr/>
          </p:nvSpPr>
          <p:spPr>
            <a:xfrm>
              <a:off x="2779807" y="1730208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32" name="Google Shape;432;p62"/>
          <p:cNvGrpSpPr/>
          <p:nvPr/>
        </p:nvGrpSpPr>
        <p:grpSpPr>
          <a:xfrm>
            <a:off x="4322097" y="1986175"/>
            <a:ext cx="614100" cy="614100"/>
            <a:chOff x="3944747" y="1625388"/>
            <a:chExt cx="614100" cy="614100"/>
          </a:xfrm>
        </p:grpSpPr>
        <p:sp>
          <p:nvSpPr>
            <p:cNvPr id="433" name="Google Shape;433;p62"/>
            <p:cNvSpPr/>
            <p:nvPr/>
          </p:nvSpPr>
          <p:spPr>
            <a:xfrm>
              <a:off x="3944747" y="1625388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34" name="Google Shape;434;p62"/>
            <p:cNvSpPr txBox="1"/>
            <p:nvPr/>
          </p:nvSpPr>
          <p:spPr>
            <a:xfrm>
              <a:off x="4077495" y="1700033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4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35" name="Google Shape;435;p62"/>
          <p:cNvSpPr txBox="1"/>
          <p:nvPr/>
        </p:nvSpPr>
        <p:spPr>
          <a:xfrm>
            <a:off x="3043000" y="2713025"/>
            <a:ext cx="70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filter()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6" name="Google Shape;436;p62"/>
          <p:cNvSpPr txBox="1"/>
          <p:nvPr/>
        </p:nvSpPr>
        <p:spPr>
          <a:xfrm>
            <a:off x="4278588" y="2713025"/>
            <a:ext cx="776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some()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37" name="Google Shape;437;p62"/>
          <p:cNvGrpSpPr/>
          <p:nvPr/>
        </p:nvGrpSpPr>
        <p:grpSpPr>
          <a:xfrm>
            <a:off x="6793309" y="1986188"/>
            <a:ext cx="614100" cy="614100"/>
            <a:chOff x="6695547" y="1701813"/>
            <a:chExt cx="614100" cy="614100"/>
          </a:xfrm>
        </p:grpSpPr>
        <p:sp>
          <p:nvSpPr>
            <p:cNvPr id="438" name="Google Shape;438;p62"/>
            <p:cNvSpPr/>
            <p:nvPr/>
          </p:nvSpPr>
          <p:spPr>
            <a:xfrm>
              <a:off x="6695547" y="1701813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39" name="Google Shape;439;p62"/>
            <p:cNvSpPr txBox="1"/>
            <p:nvPr/>
          </p:nvSpPr>
          <p:spPr>
            <a:xfrm>
              <a:off x="6828295" y="1756508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6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440" name="Google Shape;440;p62"/>
          <p:cNvGrpSpPr/>
          <p:nvPr/>
        </p:nvGrpSpPr>
        <p:grpSpPr>
          <a:xfrm>
            <a:off x="8028909" y="1986200"/>
            <a:ext cx="614100" cy="614100"/>
            <a:chOff x="8068697" y="1701813"/>
            <a:chExt cx="614100" cy="614100"/>
          </a:xfrm>
        </p:grpSpPr>
        <p:sp>
          <p:nvSpPr>
            <p:cNvPr id="441" name="Google Shape;441;p62"/>
            <p:cNvSpPr/>
            <p:nvPr/>
          </p:nvSpPr>
          <p:spPr>
            <a:xfrm>
              <a:off x="8068697" y="1701813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42" name="Google Shape;442;p62"/>
            <p:cNvSpPr txBox="1"/>
            <p:nvPr/>
          </p:nvSpPr>
          <p:spPr>
            <a:xfrm>
              <a:off x="8201445" y="1776458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7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43" name="Google Shape;443;p62"/>
          <p:cNvSpPr txBox="1"/>
          <p:nvPr/>
        </p:nvSpPr>
        <p:spPr>
          <a:xfrm>
            <a:off x="1807400" y="2713025"/>
            <a:ext cx="70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find()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6569863" y="2713025"/>
            <a:ext cx="10047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reduce()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5" name="Google Shape;445;p62"/>
          <p:cNvSpPr txBox="1"/>
          <p:nvPr/>
        </p:nvSpPr>
        <p:spPr>
          <a:xfrm>
            <a:off x="7947900" y="2713025"/>
            <a:ext cx="776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sort()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46" name="Google Shape;446;p62"/>
          <p:cNvGrpSpPr/>
          <p:nvPr/>
        </p:nvGrpSpPr>
        <p:grpSpPr>
          <a:xfrm>
            <a:off x="5557709" y="1986188"/>
            <a:ext cx="614100" cy="614100"/>
            <a:chOff x="5713097" y="1709763"/>
            <a:chExt cx="614100" cy="614100"/>
          </a:xfrm>
        </p:grpSpPr>
        <p:sp>
          <p:nvSpPr>
            <p:cNvPr id="447" name="Google Shape;447;p62"/>
            <p:cNvSpPr/>
            <p:nvPr/>
          </p:nvSpPr>
          <p:spPr>
            <a:xfrm>
              <a:off x="5713097" y="1709763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448" name="Google Shape;448;p62"/>
            <p:cNvSpPr txBox="1"/>
            <p:nvPr/>
          </p:nvSpPr>
          <p:spPr>
            <a:xfrm>
              <a:off x="5845845" y="1764458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5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49" name="Google Shape;449;p62"/>
          <p:cNvSpPr txBox="1"/>
          <p:nvPr/>
        </p:nvSpPr>
        <p:spPr>
          <a:xfrm>
            <a:off x="5495447" y="2713025"/>
            <a:ext cx="7011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map</a:t>
            </a: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0" name="Google Shape;450;p62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MÉTODOS DE BÚSQUEDA Y TRANSFORMACIÓN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"/>
          <p:cNvSpPr txBox="1"/>
          <p:nvPr/>
        </p:nvSpPr>
        <p:spPr>
          <a:xfrm>
            <a:off x="1378875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FOR EACH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6" name="Google Shape;4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3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3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3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1" name="Google Shape;461;p63"/>
          <p:cNvSpPr txBox="1"/>
          <p:nvPr/>
        </p:nvSpPr>
        <p:spPr>
          <a:xfrm>
            <a:off x="657975" y="933375"/>
            <a:ext cx="82458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DFFB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forEach()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similar al ejemplo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porCadaUno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anterior.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 sobre el array y por cada elemento ejecuta la función que enviemos por parámetro, la cual recibe a su vez el elemento del array que se está recorriendo: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62" name="Google Shape;462;p63"/>
          <p:cNvGraphicFramePr/>
          <p:nvPr/>
        </p:nvGraphicFramePr>
        <p:xfrm>
          <a:off x="2864075" y="274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3833600"/>
              </a:tblGrid>
              <a:tr h="181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forEach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 )</a:t>
                      </a:r>
                      <a:endParaRPr sz="1700"/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FIND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8" name="Google Shape;4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4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4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4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3" name="Google Shape;473;p64"/>
          <p:cNvSpPr txBox="1"/>
          <p:nvPr/>
        </p:nvSpPr>
        <p:spPr>
          <a:xfrm>
            <a:off x="548525" y="791900"/>
            <a:ext cx="84708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find()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recibe una función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comparación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parámetro. Captura el elemento que se está recorriendo y retorna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 la comparación ejecutada. El método retorna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elemento que cumpla con esa condición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74" name="Google Shape;474;p64"/>
          <p:cNvGraphicFramePr/>
          <p:nvPr/>
        </p:nvGraphicFramePr>
        <p:xfrm>
          <a:off x="1796838" y="2296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5659925"/>
              </a:tblGrid>
              <a:tr h="1815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'Javascript'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'ReactJS'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"ReactJS"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"DW"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{nombre: 'ReactJS', precio: 22000}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undefined</a:t>
                      </a:r>
                      <a:endParaRPr sz="13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5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5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5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4" name="Google Shape;484;p65"/>
          <p:cNvSpPr txBox="1"/>
          <p:nvPr/>
        </p:nvSpPr>
        <p:spPr>
          <a:xfrm>
            <a:off x="548525" y="1630925"/>
            <a:ext cx="84708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Nótese que el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find()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retorna el primer elemento del array que cumpla con la condición enviada, de ahí que podemos almacenarlo en una variable o usarlo de referencia para otro proceso. </a:t>
            </a:r>
            <a:r>
              <a:rPr lang="en-GB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no hay ninguna coincidencia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array, el método find retorna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undefined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5" name="Google Shape;485;p65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FIND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6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FILTER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6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6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6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66"/>
          <p:cNvSpPr txBox="1"/>
          <p:nvPr/>
        </p:nvSpPr>
        <p:spPr>
          <a:xfrm>
            <a:off x="378325" y="828750"/>
            <a:ext cx="290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filter()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recibe, al igual que find(), una función comparadora por parámetro, y retorna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nuevo array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todos los elementos que cumplan esa condición.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no hay coincidencias, retornará un array vacío.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97" name="Google Shape;497;p66"/>
          <p:cNvGraphicFramePr/>
          <p:nvPr/>
        </p:nvGraphicFramePr>
        <p:xfrm>
          <a:off x="3376613" y="882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5431625"/>
              </a:tblGrid>
              <a:tr h="18153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'Javascript'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15000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'ReactJS'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'AngularJS'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'Desarrollo Web'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16000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includes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0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'JS'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0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 </a:t>
                      </a:r>
                      <a:r>
                        <a:rPr lang="en-GB" sz="10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14000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/* [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{nombre: 'ReactJS', precio: 22000},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{nombre: 'Angular', precio: 22000}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 */</a:t>
                      </a:r>
                      <a:endParaRPr sz="10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0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0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resultado2</a:t>
                      </a:r>
                      <a:r>
                        <a:rPr lang="en-GB" sz="10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0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[]</a:t>
                      </a:r>
                      <a:endParaRPr sz="11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SOME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3" name="Google Shape;50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7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7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7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8" name="Google Shape;508;p67"/>
          <p:cNvSpPr txBox="1"/>
          <p:nvPr/>
        </p:nvSpPr>
        <p:spPr>
          <a:xfrm>
            <a:off x="783450" y="2997375"/>
            <a:ext cx="75771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some()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igual que el find() recibiendo una función de búsqueda. En vez de retornar el elemento encontrado, some() retorna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false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según el resultado de la iteración de búsqueda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09" name="Google Shape;509;p67"/>
          <p:cNvGraphicFramePr/>
          <p:nvPr/>
        </p:nvGraphicFramePr>
        <p:xfrm>
          <a:off x="1856175" y="1258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54316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some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"Desarrollo Web"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 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true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some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"VueJS"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 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false</a:t>
                      </a:r>
                      <a:endParaRPr sz="10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5" name="Google Shape;5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8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8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8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0" name="Google Shape;520;p68"/>
          <p:cNvSpPr txBox="1"/>
          <p:nvPr/>
        </p:nvSpPr>
        <p:spPr>
          <a:xfrm>
            <a:off x="548525" y="835400"/>
            <a:ext cx="8595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map()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crea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nuevo array con todos los elementos del original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transformados según las operaciones de la función enviada por parámetro. Tiene la misma cantidad de elementos pero los almacenados son 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función: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21" name="Google Shape;521;p68"/>
          <p:cNvGraphicFramePr/>
          <p:nvPr/>
        </p:nvGraphicFramePr>
        <p:xfrm>
          <a:off x="1856175" y="2293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54316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'Javascript'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'ReactJS'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'AngularJS'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22000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'Desarrollo Web'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16000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 'Javascript', 'ReactJS', 'AngularJS', 'Desarrollo Web' ]</a:t>
                      </a:r>
                      <a:endParaRPr sz="11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9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7" name="Google Shape;52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9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9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9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1122800" y="1233025"/>
            <a:ext cx="7301400" cy="23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ejemplo, la función retorna la propiedad nombre de cada elemento y eso es lo que se almacena en el nuevo array </a:t>
            </a:r>
            <a:r>
              <a:rPr i="1"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Map()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utiliza mucho para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transformación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arrays.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quisiera aumentar el precio de todos los cursos en este ejemplo, puedo mapear y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retornar una copia de los elementos con el precio modificado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8" name="Google Shape;5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0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70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43" name="Google Shape;543;p70"/>
          <p:cNvGraphicFramePr/>
          <p:nvPr/>
        </p:nvGraphicFramePr>
        <p:xfrm>
          <a:off x="1593213" y="83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61568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actualizado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cursos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2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*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1.25</a:t>
                      </a:r>
                      <a:endParaRPr sz="125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actualizado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/* [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'Javascript', precio: 18750 },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'ReactJS', precio: 27500 },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'AngularJS', precio: 27500 },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{ nombre: 'Desarrollo Web', precio: 20000 }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 */</a:t>
                      </a:r>
                      <a:endParaRPr sz="12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1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REDUCE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9" name="Google Shape;5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1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1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1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4" name="Google Shape;554;p71"/>
          <p:cNvSpPr txBox="1"/>
          <p:nvPr/>
        </p:nvSpPr>
        <p:spPr>
          <a:xfrm>
            <a:off x="698325" y="1141500"/>
            <a:ext cx="81783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reduce()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permite obtener un único valor tras iterar sobre el array. Funciona como un método que</a:t>
            </a:r>
            <a:r>
              <a:rPr i="1"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resume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array a un único valor de retorno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 de aplicación: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acumular la suma de alguna propiedad de los elementos,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cuando deseamos obtener algún resultado general sobre todo el array.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5" name="Google Shape;555;p71"/>
          <p:cNvSpPr/>
          <p:nvPr/>
        </p:nvSpPr>
        <p:spPr>
          <a:xfrm>
            <a:off x="863325" y="2711575"/>
            <a:ext cx="8013300" cy="10821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que es una función de orden superior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Dominar los métodos avanzados de arrays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y utilizar las funciones del objeto Math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a manejar fechas con Date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2" name="Google Shape;1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4" name="Google Shape;15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2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REDUCE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1" name="Google Shape;5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2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2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72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6" name="Google Shape;566;p72"/>
          <p:cNvSpPr txBox="1"/>
          <p:nvPr/>
        </p:nvSpPr>
        <p:spPr>
          <a:xfrm>
            <a:off x="698350" y="1133415"/>
            <a:ext cx="8338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diferencia de los métodos anteriores, el método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recibe dos parámetros.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7" name="Google Shape;567;p72"/>
          <p:cNvSpPr txBox="1"/>
          <p:nvPr/>
        </p:nvSpPr>
        <p:spPr>
          <a:xfrm>
            <a:off x="1130813" y="219122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primero es la función que ordena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qué queremos resumir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 array. Recibe un parámetro que funciona como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acumulador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array que iteramos.</a:t>
            </a:r>
            <a:endParaRPr/>
          </a:p>
        </p:txBody>
      </p:sp>
      <p:sp>
        <p:nvSpPr>
          <p:cNvPr id="568" name="Google Shape;568;p72"/>
          <p:cNvSpPr txBox="1"/>
          <p:nvPr/>
        </p:nvSpPr>
        <p:spPr>
          <a:xfrm>
            <a:off x="5335438" y="2277738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 segundo es 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 inicial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 acumulador.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sp>
        <p:nvSpPr>
          <p:cNvPr id="569" name="Google Shape;569;p72"/>
          <p:cNvSpPr/>
          <p:nvPr/>
        </p:nvSpPr>
        <p:spPr>
          <a:xfrm>
            <a:off x="1050675" y="2191225"/>
            <a:ext cx="3258900" cy="21240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2"/>
          <p:cNvSpPr/>
          <p:nvPr/>
        </p:nvSpPr>
        <p:spPr>
          <a:xfrm>
            <a:off x="5206000" y="2166925"/>
            <a:ext cx="3258900" cy="21483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1" name="Google Shape;571;p72"/>
          <p:cNvCxnSpPr/>
          <p:nvPr/>
        </p:nvCxnSpPr>
        <p:spPr>
          <a:xfrm rot="10800000">
            <a:off x="4867450" y="162516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72"/>
          <p:cNvCxnSpPr/>
          <p:nvPr/>
        </p:nvCxnSpPr>
        <p:spPr>
          <a:xfrm>
            <a:off x="2687325" y="1896925"/>
            <a:ext cx="4148100" cy="0"/>
          </a:xfrm>
          <a:prstGeom prst="straightConnector1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72"/>
          <p:cNvCxnSpPr/>
          <p:nvPr/>
        </p:nvCxnSpPr>
        <p:spPr>
          <a:xfrm rot="10800000">
            <a:off x="2687325" y="189691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72"/>
          <p:cNvCxnSpPr/>
          <p:nvPr/>
        </p:nvCxnSpPr>
        <p:spPr>
          <a:xfrm rot="10800000">
            <a:off x="6835450" y="1896927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3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REDUCE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0" name="Google Shape;5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3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3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3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5" name="Google Shape;585;p73"/>
          <p:cNvSpPr txBox="1"/>
          <p:nvPr/>
        </p:nvSpPr>
        <p:spPr>
          <a:xfrm>
            <a:off x="548513" y="2838913"/>
            <a:ext cx="83382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ejemplo, en el acumulador sumamos cada elemento del array y al terminar la iteración nos devuelve ese resultado. El segundo parámetro del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aquí se ve como 0, es el valor inicial del acumulador.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86" name="Google Shape;586;p73"/>
          <p:cNvGraphicFramePr/>
          <p:nvPr/>
        </p:nvGraphicFramePr>
        <p:xfrm>
          <a:off x="752850" y="125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295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reduce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acumulador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elemento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acumulador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elemento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21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4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REDUCE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2" name="Google Shape;5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4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4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4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Google Shape;597;p74"/>
          <p:cNvSpPr txBox="1"/>
          <p:nvPr/>
        </p:nvSpPr>
        <p:spPr>
          <a:xfrm>
            <a:off x="548513" y="1019170"/>
            <a:ext cx="8338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este caso podría, pensando por ejemplo en un simulacro de compra, sumar el precio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todos los productos elegidos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98" name="Google Shape;598;p74"/>
          <p:cNvGraphicFramePr/>
          <p:nvPr/>
        </p:nvGraphicFramePr>
        <p:xfrm>
          <a:off x="752850" y="1874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29525"/>
              </a:tblGrid>
              <a:tr h="247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miCompra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'Desarrollo Web'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20000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'Javascript'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18750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'ReactJS'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27500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miCompra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reduce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acc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total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66250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SORT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4" name="Google Shape;60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5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5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5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9" name="Google Shape;609;p75"/>
          <p:cNvSpPr txBox="1"/>
          <p:nvPr/>
        </p:nvSpPr>
        <p:spPr>
          <a:xfrm>
            <a:off x="548525" y="1244312"/>
            <a:ext cx="83382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sort()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permite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reordenar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array según un criterio que definamos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Recibe una función de comparación por parámetro que, a la vez, recibe dos elementos del array. La función retorna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valor numérico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(1, -1, 0) que indica qué elemento se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posiciona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antes o después.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⚠ CUIDADO ⚠</a:t>
            </a:r>
            <a:endParaRPr b="1" sz="1800">
              <a:solidFill>
                <a:schemeClr val="dk1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método es destructivo, es decir, modifica el array sobre el cual se llama.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0" name="Google Shape;610;p75"/>
          <p:cNvSpPr/>
          <p:nvPr/>
        </p:nvSpPr>
        <p:spPr>
          <a:xfrm>
            <a:off x="548525" y="3052100"/>
            <a:ext cx="8338200" cy="9849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6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SORT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6" name="Google Shape;6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6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6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6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1" name="Google Shape;621;p76"/>
          <p:cNvSpPr txBox="1"/>
          <p:nvPr/>
        </p:nvSpPr>
        <p:spPr>
          <a:xfrm>
            <a:off x="548513" y="1381745"/>
            <a:ext cx="8338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ordenar números, basta con restar uno al otro, y el orden indica si será ordenado de forma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ascendente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descendente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622" name="Google Shape;622;p76"/>
          <p:cNvGraphicFramePr/>
          <p:nvPr/>
        </p:nvGraphicFramePr>
        <p:xfrm>
          <a:off x="752863" y="2680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29525"/>
              </a:tblGrid>
              <a:tr h="143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];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 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[ 1, 5, 40, 200 ]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numeros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 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[ 200, 40, 5, 1 ]</a:t>
                      </a:r>
                      <a:endParaRPr sz="15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7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SORT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8" name="Google Shape;62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450" y="1343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7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7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7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3" name="Google Shape;633;p77"/>
          <p:cNvSpPr txBox="1"/>
          <p:nvPr/>
        </p:nvSpPr>
        <p:spPr>
          <a:xfrm>
            <a:off x="283725" y="1143650"/>
            <a:ext cx="3242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ordenar un array por algún string, debemos definir una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comparadora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retorne un valor numérico de referencia, según queramos el orden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ascendente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descendente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634" name="Google Shape;634;p77"/>
          <p:cNvGraphicFramePr/>
          <p:nvPr/>
        </p:nvGraphicFramePr>
        <p:xfrm>
          <a:off x="3566125" y="835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4894475"/>
              </a:tblGrid>
              <a:tr h="3864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items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'Pikachu'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21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'Charmander'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37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'Pidgey'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45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{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'Squirtle'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price: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60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]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items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0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((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0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&gt;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1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 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0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{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-GB" sz="11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0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a es igual a b</a:t>
                      </a:r>
                      <a:endParaRPr sz="110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10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0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</a:t>
                      </a:r>
                      <a:endParaRPr sz="110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})</a:t>
                      </a:r>
                      <a:endParaRPr sz="110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8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APLICADO</a:t>
            </a:r>
            <a:endParaRPr i="1" sz="3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a continuación un ejemplo aplicado, donde se utilizan los métodos presentados en una solución más aproximada al escenario de la tienda virtual.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0" name="Google Shape;64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9"/>
          <p:cNvSpPr txBox="1"/>
          <p:nvPr>
            <p:ph type="title"/>
          </p:nvPr>
        </p:nvSpPr>
        <p:spPr>
          <a:xfrm>
            <a:off x="761250" y="437725"/>
            <a:ext cx="76215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VEAMOS UN EJEMPLO</a:t>
            </a:r>
            <a:endParaRPr i="1"/>
          </a:p>
        </p:txBody>
      </p:sp>
      <p:pic>
        <p:nvPicPr>
          <p:cNvPr id="646" name="Google Shape;646;p79"/>
          <p:cNvPicPr preferRelativeResize="0"/>
          <p:nvPr/>
        </p:nvPicPr>
        <p:blipFill rotWithShape="1">
          <a:blip r:embed="rId3">
            <a:alphaModFix/>
          </a:blip>
          <a:srcRect b="23506" l="0" r="0" t="0"/>
          <a:stretch/>
        </p:blipFill>
        <p:spPr>
          <a:xfrm>
            <a:off x="2116213" y="1429150"/>
            <a:ext cx="4911575" cy="31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0"/>
          <p:cNvSpPr txBox="1"/>
          <p:nvPr/>
        </p:nvSpPr>
        <p:spPr>
          <a:xfrm>
            <a:off x="373325" y="4643325"/>
            <a:ext cx="2473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2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Ejemplo Aplicado</a:t>
            </a:r>
            <a:endParaRPr b="1" i="1" sz="1900">
              <a:solidFill>
                <a:schemeClr val="dk1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2" name="Google Shape;6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25" y="46999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0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54" name="Google Shape;654;p80"/>
          <p:cNvGraphicFramePr/>
          <p:nvPr/>
        </p:nvGraphicFramePr>
        <p:xfrm>
          <a:off x="928988" y="241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593800"/>
              </a:tblGrid>
              <a:tr h="38645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[{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"Arroz"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125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    {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"Fideo"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    {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"Pan"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    {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"Flan"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,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precio: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}]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buscado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buscado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//{id: 3, producto: "Pan", precio: 50}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existe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some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=== “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Harina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”)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existe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false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baratos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filter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precio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baratos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[{id: 2,producto:"Fideo",precio:70},{id:3,producto:"Pan",precio: 50}]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listaNombres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map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producto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nombre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1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listaNombres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);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//[“Arroz”, “Fideo”, “Pan”, “Flan”]</a:t>
                      </a:r>
                      <a:endParaRPr sz="110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12121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1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2"/>
          <p:cNvSpPr txBox="1"/>
          <p:nvPr/>
        </p:nvSpPr>
        <p:spPr>
          <a:xfrm>
            <a:off x="1398000" y="21396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EL OBJETO MATH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3"/>
          <p:cNvSpPr txBox="1"/>
          <p:nvPr/>
        </p:nvSpPr>
        <p:spPr>
          <a:xfrm>
            <a:off x="1393950" y="107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MATH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0" name="Google Shape;6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3"/>
          <p:cNvSpPr txBox="1"/>
          <p:nvPr/>
        </p:nvSpPr>
        <p:spPr>
          <a:xfrm>
            <a:off x="318300" y="1393638"/>
            <a:ext cx="45807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provee el objeto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Math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funciona como un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contenedor de herramientas y métodos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realizar operaciones matemáticas.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2" name="Google Shape;67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4850" y="1324775"/>
            <a:ext cx="3763000" cy="2818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4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9" name="Google Shape;679;p84"/>
          <p:cNvSpPr txBox="1"/>
          <p:nvPr/>
        </p:nvSpPr>
        <p:spPr>
          <a:xfrm>
            <a:off x="1130675" y="18412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 Math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contiene una serie de métodos que nos permiten realizar algunas operaciones matemáticas más complejas.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Veremos a continuación algunas de las funciones que se desprenden de este objeto, aunque el repertorio completo lo pueden ver en su documentación: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Math - JavaScript | MDN</a:t>
            </a:r>
            <a:endParaRPr sz="2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80" name="Google Shape;68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0725" y="765475"/>
            <a:ext cx="701100" cy="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5"/>
          <p:cNvSpPr txBox="1"/>
          <p:nvPr/>
        </p:nvSpPr>
        <p:spPr>
          <a:xfrm>
            <a:off x="3297450" y="2077200"/>
            <a:ext cx="254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8" name="Google Shape;68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6"/>
          <p:cNvSpPr txBox="1"/>
          <p:nvPr/>
        </p:nvSpPr>
        <p:spPr>
          <a:xfrm>
            <a:off x="655950" y="1391800"/>
            <a:ext cx="78321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 acceder a algunas constantes matemáticas a través del objeto Math, como pueden ser el número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la constante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Euler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5" name="Google Shape;69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6" name="Google Shape;696;p86"/>
          <p:cNvGraphicFramePr/>
          <p:nvPr/>
        </p:nvGraphicFramePr>
        <p:xfrm>
          <a:off x="952500" y="269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2.718281828459045</a:t>
                      </a:r>
                      <a:endParaRPr sz="18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3.141592653589793</a:t>
                      </a:r>
                      <a:endParaRPr sz="22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97" name="Google Shape;697;p86"/>
          <p:cNvSpPr txBox="1"/>
          <p:nvPr/>
        </p:nvSpPr>
        <p:spPr>
          <a:xfrm>
            <a:off x="1393950" y="192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2" name="Google Shape;702;p87"/>
          <p:cNvCxnSpPr/>
          <p:nvPr/>
        </p:nvCxnSpPr>
        <p:spPr>
          <a:xfrm>
            <a:off x="1619961" y="2214324"/>
            <a:ext cx="6033600" cy="10800"/>
          </a:xfrm>
          <a:prstGeom prst="straightConnector1">
            <a:avLst/>
          </a:prstGeom>
          <a:noFill/>
          <a:ln cap="flat" cmpd="sng" w="19050">
            <a:solidFill>
              <a:srgbClr val="EF89D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03" name="Google Shape;703;p87"/>
          <p:cNvSpPr txBox="1"/>
          <p:nvPr/>
        </p:nvSpPr>
        <p:spPr>
          <a:xfrm>
            <a:off x="1393950" y="192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4" name="Google Shape;70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7"/>
          <p:cNvSpPr txBox="1"/>
          <p:nvPr/>
        </p:nvSpPr>
        <p:spPr>
          <a:xfrm>
            <a:off x="1176425" y="2738650"/>
            <a:ext cx="1004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MIN &amp; MAX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706" name="Google Shape;706;p87"/>
          <p:cNvGrpSpPr/>
          <p:nvPr/>
        </p:nvGrpSpPr>
        <p:grpSpPr>
          <a:xfrm>
            <a:off x="1371725" y="1912675"/>
            <a:ext cx="614100" cy="614100"/>
            <a:chOff x="295738" y="1694088"/>
            <a:chExt cx="614100" cy="614100"/>
          </a:xfrm>
        </p:grpSpPr>
        <p:sp>
          <p:nvSpPr>
            <p:cNvPr id="707" name="Google Shape;707;p87"/>
            <p:cNvSpPr/>
            <p:nvPr/>
          </p:nvSpPr>
          <p:spPr>
            <a:xfrm>
              <a:off x="295738" y="1694088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7"/>
            <p:cNvSpPr txBox="1"/>
            <p:nvPr/>
          </p:nvSpPr>
          <p:spPr>
            <a:xfrm>
              <a:off x="409674" y="1730161"/>
              <a:ext cx="2703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1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09" name="Google Shape;709;p87"/>
          <p:cNvGrpSpPr/>
          <p:nvPr/>
        </p:nvGrpSpPr>
        <p:grpSpPr>
          <a:xfrm>
            <a:off x="3272080" y="1912675"/>
            <a:ext cx="614100" cy="614100"/>
            <a:chOff x="1489168" y="1745975"/>
            <a:chExt cx="614100" cy="614100"/>
          </a:xfrm>
        </p:grpSpPr>
        <p:sp>
          <p:nvSpPr>
            <p:cNvPr id="710" name="Google Shape;710;p87"/>
            <p:cNvSpPr/>
            <p:nvPr/>
          </p:nvSpPr>
          <p:spPr>
            <a:xfrm>
              <a:off x="1489168" y="1745975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711" name="Google Shape;711;p87"/>
            <p:cNvSpPr txBox="1"/>
            <p:nvPr/>
          </p:nvSpPr>
          <p:spPr>
            <a:xfrm>
              <a:off x="1621925" y="1793039"/>
              <a:ext cx="2703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2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12" name="Google Shape;712;p87"/>
          <p:cNvGrpSpPr/>
          <p:nvPr/>
        </p:nvGrpSpPr>
        <p:grpSpPr>
          <a:xfrm>
            <a:off x="5172447" y="1912663"/>
            <a:ext cx="614100" cy="614100"/>
            <a:chOff x="2647059" y="1675513"/>
            <a:chExt cx="614100" cy="614100"/>
          </a:xfrm>
        </p:grpSpPr>
        <p:sp>
          <p:nvSpPr>
            <p:cNvPr id="713" name="Google Shape;713;p87"/>
            <p:cNvSpPr/>
            <p:nvPr/>
          </p:nvSpPr>
          <p:spPr>
            <a:xfrm>
              <a:off x="2647059" y="1675513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714" name="Google Shape;714;p87"/>
            <p:cNvSpPr txBox="1"/>
            <p:nvPr/>
          </p:nvSpPr>
          <p:spPr>
            <a:xfrm>
              <a:off x="2779807" y="1730208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715" name="Google Shape;715;p87"/>
          <p:cNvGrpSpPr/>
          <p:nvPr/>
        </p:nvGrpSpPr>
        <p:grpSpPr>
          <a:xfrm>
            <a:off x="7116322" y="1912675"/>
            <a:ext cx="614100" cy="614100"/>
            <a:chOff x="3944747" y="1625388"/>
            <a:chExt cx="614100" cy="614100"/>
          </a:xfrm>
        </p:grpSpPr>
        <p:sp>
          <p:nvSpPr>
            <p:cNvPr id="716" name="Google Shape;716;p87"/>
            <p:cNvSpPr/>
            <p:nvPr/>
          </p:nvSpPr>
          <p:spPr>
            <a:xfrm>
              <a:off x="3944747" y="1625388"/>
              <a:ext cx="614100" cy="614100"/>
            </a:xfrm>
            <a:prstGeom prst="ellipse">
              <a:avLst/>
            </a:prstGeom>
            <a:solidFill>
              <a:srgbClr val="3CEF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0FF00"/>
                </a:solidFill>
              </a:endParaRPr>
            </a:p>
          </p:txBody>
        </p:sp>
        <p:sp>
          <p:nvSpPr>
            <p:cNvPr id="717" name="Google Shape;717;p87"/>
            <p:cNvSpPr txBox="1"/>
            <p:nvPr/>
          </p:nvSpPr>
          <p:spPr>
            <a:xfrm>
              <a:off x="4077495" y="1700033"/>
              <a:ext cx="270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4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718" name="Google Shape;718;p87"/>
          <p:cNvSpPr txBox="1"/>
          <p:nvPr/>
        </p:nvSpPr>
        <p:spPr>
          <a:xfrm>
            <a:off x="5048250" y="2700250"/>
            <a:ext cx="10047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SQUARE ROOT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9" name="Google Shape;719;p87"/>
          <p:cNvSpPr txBox="1"/>
          <p:nvPr/>
        </p:nvSpPr>
        <p:spPr>
          <a:xfrm>
            <a:off x="6879175" y="2661850"/>
            <a:ext cx="1088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RANDOM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0" name="Google Shape;720;p87"/>
          <p:cNvSpPr txBox="1"/>
          <p:nvPr/>
        </p:nvSpPr>
        <p:spPr>
          <a:xfrm>
            <a:off x="3129875" y="2786513"/>
            <a:ext cx="8985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CEIL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FLOOR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ROUND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1" name="Google Shape;72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8"/>
          <p:cNvSpPr txBox="1"/>
          <p:nvPr/>
        </p:nvSpPr>
        <p:spPr>
          <a:xfrm>
            <a:off x="1778850" y="2187750"/>
            <a:ext cx="5586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MÉTODOS DEL OBJETO MATH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7" name="Google Shape;72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9"/>
          <p:cNvSpPr txBox="1"/>
          <p:nvPr/>
        </p:nvSpPr>
        <p:spPr>
          <a:xfrm>
            <a:off x="1393950" y="1670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MIN &amp; MAX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3" name="Google Shape;73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9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9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9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7" name="Google Shape;737;p89"/>
          <p:cNvSpPr txBox="1"/>
          <p:nvPr/>
        </p:nvSpPr>
        <p:spPr>
          <a:xfrm>
            <a:off x="657975" y="933375"/>
            <a:ext cx="82458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métodos de</a:t>
            </a:r>
            <a:r>
              <a:rPr b="1" i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Math.min() y Math.max()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reciben una serie de argumentos numéricos y devuelven aquel de valor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máximo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mínimo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según corresponda: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38" name="Google Shape;738;p89"/>
          <p:cNvGraphicFramePr/>
          <p:nvPr/>
        </p:nvGraphicFramePr>
        <p:xfrm>
          <a:off x="1014150" y="195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53345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max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-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93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min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-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-25</a:t>
                      </a:r>
                      <a:endParaRPr sz="15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739" name="Google Shape;73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9"/>
          <p:cNvSpPr txBox="1"/>
          <p:nvPr/>
        </p:nvSpPr>
        <p:spPr>
          <a:xfrm>
            <a:off x="657975" y="2910650"/>
            <a:ext cx="82458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se pueden referenciar los valores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infinito positivo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negativo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través de la variable global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Infinity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 tipo number: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41" name="Google Shape;741;p89"/>
          <p:cNvGraphicFramePr/>
          <p:nvPr/>
        </p:nvGraphicFramePr>
        <p:xfrm>
          <a:off x="1014150" y="380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53345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max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55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Infinity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-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Infinity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min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55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-</a:t>
                      </a:r>
                      <a:r>
                        <a:rPr lang="en-GB" sz="14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Infinity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93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4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-Infinity</a:t>
                      </a:r>
                      <a:endParaRPr sz="17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0"/>
          <p:cNvSpPr txBox="1"/>
          <p:nvPr/>
        </p:nvSpPr>
        <p:spPr>
          <a:xfrm>
            <a:off x="1393950" y="2138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CEIL, FLOOR &amp; ROUND</a:t>
            </a:r>
            <a:endParaRPr i="1" sz="37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47" name="Google Shape;7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0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0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90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1" name="Google Shape;751;p90"/>
          <p:cNvSpPr txBox="1"/>
          <p:nvPr/>
        </p:nvSpPr>
        <p:spPr>
          <a:xfrm>
            <a:off x="657975" y="925063"/>
            <a:ext cx="8245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Sirven para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redondear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valor numérico a un número entero cercano: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52" name="Google Shape;752;p90"/>
          <p:cNvGraphicFramePr/>
          <p:nvPr/>
        </p:nvGraphicFramePr>
        <p:xfrm>
          <a:off x="795775" y="167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7020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3.141592653589793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CEIL: devuelve el entero mayor o igual más próximo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ceil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4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FLOOR: devuelve el entero más cercano redondeado hacia abajo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floor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ROUND: retorna el valor de un número redondeado al entero más cercano</a:t>
                      </a:r>
                      <a:endParaRPr sz="12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round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) </a:t>
                      </a: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</a:t>
                      </a:r>
                      <a:endParaRPr sz="15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753" name="Google Shape;75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 txBox="1"/>
          <p:nvPr/>
        </p:nvSpPr>
        <p:spPr>
          <a:xfrm>
            <a:off x="1393950" y="1778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SQUARE ROOT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59" name="Google Shape;75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1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91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91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3" name="Google Shape;763;p91"/>
          <p:cNvSpPr txBox="1"/>
          <p:nvPr/>
        </p:nvSpPr>
        <p:spPr>
          <a:xfrm>
            <a:off x="657975" y="1254088"/>
            <a:ext cx="8245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Math.sqrt()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retorna la raíz cuadrada de un número. Si se le envía un número negativo, el método retorna NaN.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64" name="Google Shape;764;p91"/>
          <p:cNvGraphicFramePr/>
          <p:nvPr/>
        </p:nvGraphicFramePr>
        <p:xfrm>
          <a:off x="795775" y="233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7020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sqrt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8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3</a:t>
                      </a:r>
                      <a:endParaRPr sz="18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sqrt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8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1.414213562373095</a:t>
                      </a:r>
                      <a:endParaRPr sz="18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sqrt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8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</a:t>
                      </a:r>
                      <a:endParaRPr sz="18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8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sqrt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(-</a:t>
                      </a:r>
                      <a:r>
                        <a:rPr lang="en-GB" sz="18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8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8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NaN</a:t>
                      </a:r>
                      <a:endParaRPr sz="22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765" name="Google Shape;76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8"/>
          <p:cNvSpPr/>
          <p:nvPr/>
        </p:nvSpPr>
        <p:spPr>
          <a:xfrm>
            <a:off x="624275" y="1674162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de orden superior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38"/>
          <p:cNvSpPr/>
          <p:nvPr/>
        </p:nvSpPr>
        <p:spPr>
          <a:xfrm>
            <a:off x="3055475" y="1598863"/>
            <a:ext cx="1452900" cy="4812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Recibir funciones por parámetro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38"/>
          <p:cNvSpPr/>
          <p:nvPr/>
        </p:nvSpPr>
        <p:spPr>
          <a:xfrm>
            <a:off x="3055375" y="1015763"/>
            <a:ext cx="1452900" cy="4812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Retornar funciones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0" name="Google Shape;170;p38"/>
          <p:cNvCxnSpPr>
            <a:stCxn id="167" idx="3"/>
            <a:endCxn id="169" idx="1"/>
          </p:cNvCxnSpPr>
          <p:nvPr/>
        </p:nvCxnSpPr>
        <p:spPr>
          <a:xfrm flipH="1" rot="10800000">
            <a:off x="2077175" y="1256262"/>
            <a:ext cx="978300" cy="583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1" name="Google Shape;171;p38"/>
          <p:cNvCxnSpPr>
            <a:endCxn id="168" idx="1"/>
          </p:cNvCxnSpPr>
          <p:nvPr/>
        </p:nvCxnSpPr>
        <p:spPr>
          <a:xfrm>
            <a:off x="2077175" y="1838863"/>
            <a:ext cx="978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2" name="Google Shape;172;p38"/>
          <p:cNvSpPr/>
          <p:nvPr/>
        </p:nvSpPr>
        <p:spPr>
          <a:xfrm>
            <a:off x="3055375" y="2332413"/>
            <a:ext cx="1452900" cy="538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de búsqueda y transformación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5297625" y="3480038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4" name="Google Shape;174;p38"/>
          <p:cNvCxnSpPr>
            <a:endCxn id="175" idx="1"/>
          </p:cNvCxnSpPr>
          <p:nvPr/>
        </p:nvCxnSpPr>
        <p:spPr>
          <a:xfrm flipH="1" rot="-5400000">
            <a:off x="4418475" y="3108188"/>
            <a:ext cx="1372200" cy="3861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5" name="Google Shape;175;p38"/>
          <p:cNvSpPr/>
          <p:nvPr/>
        </p:nvSpPr>
        <p:spPr>
          <a:xfrm>
            <a:off x="5297625" y="3846938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6" name="Google Shape;176;p38"/>
          <p:cNvCxnSpPr>
            <a:stCxn id="172" idx="3"/>
            <a:endCxn id="177" idx="1"/>
          </p:cNvCxnSpPr>
          <p:nvPr/>
        </p:nvCxnSpPr>
        <p:spPr>
          <a:xfrm>
            <a:off x="4508275" y="2601513"/>
            <a:ext cx="789300" cy="6639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8" name="Google Shape;178;p38"/>
          <p:cNvSpPr/>
          <p:nvPr/>
        </p:nvSpPr>
        <p:spPr>
          <a:xfrm>
            <a:off x="5297475" y="2770288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9" name="Google Shape;179;p38"/>
          <p:cNvCxnSpPr>
            <a:stCxn id="172" idx="3"/>
          </p:cNvCxnSpPr>
          <p:nvPr/>
        </p:nvCxnSpPr>
        <p:spPr>
          <a:xfrm>
            <a:off x="4508275" y="2601513"/>
            <a:ext cx="785400" cy="33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0" name="Google Shape;180;p38"/>
          <p:cNvSpPr/>
          <p:nvPr/>
        </p:nvSpPr>
        <p:spPr>
          <a:xfrm flipH="1">
            <a:off x="5297475" y="2403388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1" name="Google Shape;181;p38"/>
          <p:cNvCxnSpPr>
            <a:stCxn id="172" idx="3"/>
          </p:cNvCxnSpPr>
          <p:nvPr/>
        </p:nvCxnSpPr>
        <p:spPr>
          <a:xfrm flipH="1" rot="10800000">
            <a:off x="4508275" y="2566113"/>
            <a:ext cx="785400" cy="3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7" name="Google Shape;177;p38"/>
          <p:cNvSpPr/>
          <p:nvPr/>
        </p:nvSpPr>
        <p:spPr>
          <a:xfrm>
            <a:off x="5297475" y="3125163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8"/>
          <p:cNvSpPr/>
          <p:nvPr/>
        </p:nvSpPr>
        <p:spPr>
          <a:xfrm flipH="1">
            <a:off x="5297325" y="2034213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3" name="Google Shape;183;p38"/>
          <p:cNvCxnSpPr>
            <a:stCxn id="172" idx="3"/>
            <a:endCxn id="182" idx="3"/>
          </p:cNvCxnSpPr>
          <p:nvPr/>
        </p:nvCxnSpPr>
        <p:spPr>
          <a:xfrm flipH="1" rot="10800000">
            <a:off x="4508275" y="2174613"/>
            <a:ext cx="789000" cy="426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4" name="Google Shape;184;p38"/>
          <p:cNvSpPr/>
          <p:nvPr/>
        </p:nvSpPr>
        <p:spPr>
          <a:xfrm flipH="1">
            <a:off x="5301375" y="1675075"/>
            <a:ext cx="732900" cy="280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forEach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5" name="Google Shape;185;p38"/>
          <p:cNvCxnSpPr>
            <a:stCxn id="172" idx="3"/>
            <a:endCxn id="184" idx="3"/>
          </p:cNvCxnSpPr>
          <p:nvPr/>
        </p:nvCxnSpPr>
        <p:spPr>
          <a:xfrm flipH="1" rot="10800000">
            <a:off x="4508275" y="1815513"/>
            <a:ext cx="793200" cy="7860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6" name="Google Shape;186;p38"/>
          <p:cNvCxnSpPr/>
          <p:nvPr/>
        </p:nvCxnSpPr>
        <p:spPr>
          <a:xfrm flipH="1" rot="-5400000">
            <a:off x="4418475" y="2708363"/>
            <a:ext cx="1372200" cy="3861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7" name="Google Shape;187;p38"/>
          <p:cNvCxnSpPr>
            <a:stCxn id="167" idx="2"/>
            <a:endCxn id="172" idx="1"/>
          </p:cNvCxnSpPr>
          <p:nvPr/>
        </p:nvCxnSpPr>
        <p:spPr>
          <a:xfrm flipH="1" rot="-5400000">
            <a:off x="1904675" y="1450812"/>
            <a:ext cx="596700" cy="17046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8" name="Google Shape;188;p38"/>
          <p:cNvSpPr/>
          <p:nvPr/>
        </p:nvSpPr>
        <p:spPr>
          <a:xfrm>
            <a:off x="3055325" y="3168888"/>
            <a:ext cx="1452900" cy="280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objeto Math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9" name="Google Shape;189;p38"/>
          <p:cNvCxnSpPr>
            <a:stCxn id="167" idx="2"/>
            <a:endCxn id="188" idx="1"/>
          </p:cNvCxnSpPr>
          <p:nvPr/>
        </p:nvCxnSpPr>
        <p:spPr>
          <a:xfrm flipH="1" rot="-5400000">
            <a:off x="1550825" y="1804662"/>
            <a:ext cx="1304400" cy="17046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0" name="Google Shape;190;p38"/>
          <p:cNvSpPr/>
          <p:nvPr/>
        </p:nvSpPr>
        <p:spPr>
          <a:xfrm>
            <a:off x="3055475" y="3587513"/>
            <a:ext cx="1452900" cy="280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clase date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1" name="Google Shape;191;p38"/>
          <p:cNvCxnSpPr>
            <a:stCxn id="167" idx="2"/>
          </p:cNvCxnSpPr>
          <p:nvPr/>
        </p:nvCxnSpPr>
        <p:spPr>
          <a:xfrm flipH="1" rot="-5400000">
            <a:off x="1351475" y="2004012"/>
            <a:ext cx="1703100" cy="17046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2" name="Google Shape;192;p38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7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2"/>
          <p:cNvSpPr txBox="1"/>
          <p:nvPr/>
        </p:nvSpPr>
        <p:spPr>
          <a:xfrm>
            <a:off x="1393950" y="1343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RANDOM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71" name="Google Shape;77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92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92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92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5" name="Google Shape;775;p92"/>
          <p:cNvSpPr txBox="1"/>
          <p:nvPr/>
        </p:nvSpPr>
        <p:spPr>
          <a:xfrm>
            <a:off x="657975" y="1275838"/>
            <a:ext cx="8245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Math.random()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 un número pseudo-aleatorio entre 0 y 1, siendo el 0 límite inclusivo y el 1 exclusivo.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76" name="Google Shape;776;p92"/>
          <p:cNvGraphicFramePr/>
          <p:nvPr/>
        </p:nvGraphicFramePr>
        <p:xfrm>
          <a:off x="795775" y="233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7020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0.6609867980868442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0.09291446900104305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0.6597817047013095</a:t>
                      </a:r>
                      <a:endParaRPr sz="18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777" name="Google Shape;77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3"/>
          <p:cNvSpPr txBox="1"/>
          <p:nvPr/>
        </p:nvSpPr>
        <p:spPr>
          <a:xfrm>
            <a:off x="1340650" y="2108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RANDOM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3" name="Google Shape;7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93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93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93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7" name="Google Shape;787;p93"/>
          <p:cNvSpPr txBox="1"/>
          <p:nvPr/>
        </p:nvSpPr>
        <p:spPr>
          <a:xfrm>
            <a:off x="657975" y="1051150"/>
            <a:ext cx="82458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</a:t>
            </a:r>
            <a:r>
              <a:rPr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 aleatorios dentro de un rango deseado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distinto de 0-1, podemos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multiplicar su resultado por el rango esperado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A la vez podemos sumar el límite inferior si lo necesitamos: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788" name="Google Shape;788;p93"/>
          <p:cNvGraphicFramePr/>
          <p:nvPr/>
        </p:nvGraphicFramePr>
        <p:xfrm>
          <a:off x="795775" y="233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7020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números entre 0 y 10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*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números entre 0 y 50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*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1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números entre 20 y 50</a:t>
                      </a:r>
                      <a:endParaRPr sz="11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1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1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*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</a:t>
                      </a:r>
                      <a:r>
                        <a:rPr lang="en-GB" sz="11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</a:t>
                      </a:r>
                      <a:r>
                        <a:rPr lang="en-GB" sz="11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</a:t>
                      </a:r>
                      <a:endParaRPr sz="11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  <p:pic>
        <p:nvPicPr>
          <p:cNvPr id="789" name="Google Shape;78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4"/>
          <p:cNvSpPr txBox="1"/>
          <p:nvPr/>
        </p:nvSpPr>
        <p:spPr>
          <a:xfrm>
            <a:off x="1378875" y="3661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RANDOM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95" name="Google Shape;79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94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94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94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9" name="Google Shape;799;p94"/>
          <p:cNvSpPr txBox="1"/>
          <p:nvPr/>
        </p:nvSpPr>
        <p:spPr>
          <a:xfrm>
            <a:off x="617700" y="1432075"/>
            <a:ext cx="82458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último ejemplo quiero generar números entre 20 y 50. Por eso, el rango de números es de 30 a partir del número 20 (límite inferior adicionado). Pero todos los números siguen conteniendo una larga serie de decimales.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se suele combinar con las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funciones de redondeo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obtener números enteros aleatoriamente, que suelen ser de uso más común.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00" name="Google Shape;80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5"/>
          <p:cNvSpPr txBox="1"/>
          <p:nvPr/>
        </p:nvSpPr>
        <p:spPr>
          <a:xfrm>
            <a:off x="1340650" y="2138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REDONDEO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06" name="Google Shape;80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95"/>
          <p:cNvSpPr/>
          <p:nvPr/>
        </p:nvSpPr>
        <p:spPr>
          <a:xfrm>
            <a:off x="13425" y="0"/>
            <a:ext cx="270300" cy="5143500"/>
          </a:xfrm>
          <a:prstGeom prst="rect">
            <a:avLst/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95"/>
          <p:cNvSpPr/>
          <p:nvPr/>
        </p:nvSpPr>
        <p:spPr>
          <a:xfrm>
            <a:off x="164300" y="177800"/>
            <a:ext cx="614100" cy="6141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95"/>
          <p:cNvSpPr txBox="1"/>
          <p:nvPr/>
        </p:nvSpPr>
        <p:spPr>
          <a:xfrm>
            <a:off x="278236" y="2138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10" name="Google Shape;810;p95"/>
          <p:cNvSpPr txBox="1"/>
          <p:nvPr/>
        </p:nvSpPr>
        <p:spPr>
          <a:xfrm>
            <a:off x="604275" y="2978425"/>
            <a:ext cx="8245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usar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Math.round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esta función retornará números aleatorios en el rango de 0-100 inclusive. Si usara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Math.ceil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números irían de 1 a 100, ya que siempre redondeará hacia arriba; y si usa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Math.floor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rango sería de 0 a 99.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11" name="Google Shape;81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0" y="107425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2" name="Google Shape;812;p95"/>
          <p:cNvGraphicFramePr/>
          <p:nvPr/>
        </p:nvGraphicFramePr>
        <p:xfrm>
          <a:off x="742075" y="132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70200"/>
              </a:tblGrid>
              <a:tr h="7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generadorNumero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()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=&gt;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{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3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return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round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Math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random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*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generadorNumero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</a:t>
                      </a:r>
                      <a:endParaRPr sz="14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1E1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21396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LA CLASE DATE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97"/>
          <p:cNvSpPr txBox="1"/>
          <p:nvPr/>
        </p:nvSpPr>
        <p:spPr>
          <a:xfrm>
            <a:off x="630450" y="2196600"/>
            <a:ext cx="78831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Seguramente en algún momento necesitemos manipular fechas dentro de los datos que manejamos. Para ésto, JavaScript posee la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Date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diseñada para representar fechas.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4" name="Google Shape;82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450" y="1152475"/>
            <a:ext cx="701100" cy="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8"/>
          <p:cNvSpPr txBox="1"/>
          <p:nvPr/>
        </p:nvSpPr>
        <p:spPr>
          <a:xfrm>
            <a:off x="1393950" y="229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DATE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31" name="Google Shape;83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98"/>
          <p:cNvSpPr txBox="1"/>
          <p:nvPr/>
        </p:nvSpPr>
        <p:spPr>
          <a:xfrm>
            <a:off x="630450" y="1417775"/>
            <a:ext cx="7883100" cy="1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Instanciar un objeto </a:t>
            </a: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genera la fecha y tiempo actual: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33" name="Google Shape;83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4" name="Google Shape;834;p98"/>
          <p:cNvGraphicFramePr/>
          <p:nvPr/>
        </p:nvGraphicFramePr>
        <p:xfrm>
          <a:off x="603338" y="227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37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5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</a:t>
                      </a:r>
                      <a:endParaRPr sz="15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5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 11:35:08 GMT-0300 (hora estándar de Argentina)</a:t>
                      </a:r>
                      <a:endParaRPr sz="19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9"/>
          <p:cNvSpPr txBox="1"/>
          <p:nvPr/>
        </p:nvSpPr>
        <p:spPr>
          <a:xfrm>
            <a:off x="3297450" y="2077200"/>
            <a:ext cx="254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CONSTRUCTOR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40" name="Google Shape;84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0"/>
          <p:cNvSpPr txBox="1"/>
          <p:nvPr/>
        </p:nvSpPr>
        <p:spPr>
          <a:xfrm>
            <a:off x="1393950" y="1311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CONSTRUCTOR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46" name="Google Shape;84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00"/>
          <p:cNvSpPr txBox="1"/>
          <p:nvPr/>
        </p:nvSpPr>
        <p:spPr>
          <a:xfrm>
            <a:off x="382800" y="972738"/>
            <a:ext cx="83784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constructor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la clase Date nos permite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objetos date con fechas diferentes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Puede recibir parámetros en el orden año, mes, día, hora, minutos, segundos, milisegundos (todos tipo number).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48" name="Google Shape;84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775" y="2381675"/>
            <a:ext cx="3742442" cy="24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1"/>
          <p:cNvSpPr txBox="1"/>
          <p:nvPr/>
        </p:nvSpPr>
        <p:spPr>
          <a:xfrm>
            <a:off x="899850" y="387375"/>
            <a:ext cx="7344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convención 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que trabaja Javascript para construir fechas cuenta los </a:t>
            </a:r>
            <a:r>
              <a:rPr lang="en-GB" sz="17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meses a partir del 0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(0 = enero, 11 = diciembre) y los </a:t>
            </a:r>
            <a:r>
              <a:rPr lang="en-GB" sz="17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días a partir del 1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5" name="Google Shape;85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6" name="Google Shape;856;p101"/>
          <p:cNvGraphicFramePr/>
          <p:nvPr/>
        </p:nvGraphicFramePr>
        <p:xfrm>
          <a:off x="603350" y="127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37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2020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Feb 15 2020 00:00:00 GMT-0300 (hora estándar de Argentina)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2021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23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59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estándar de Argentina)</a:t>
                      </a:r>
                      <a:endParaRPr sz="16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57" name="Google Shape;857;p101"/>
          <p:cNvSpPr txBox="1"/>
          <p:nvPr/>
        </p:nvSpPr>
        <p:spPr>
          <a:xfrm>
            <a:off x="304813" y="3162100"/>
            <a:ext cx="85344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mbién puede crear una fecha a partir de un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formato específico: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858" name="Google Shape;858;p101"/>
          <p:cNvGraphicFramePr/>
          <p:nvPr/>
        </p:nvGraphicFramePr>
        <p:xfrm>
          <a:off x="603338" y="3657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37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4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4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 23:59:59"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4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4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casiNavidad</a:t>
                      </a:r>
                      <a:r>
                        <a:rPr lang="en-GB" sz="14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4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Sat Dec 25 2021 23:59:59 GMT-0300 (hora estándar de Argentina)</a:t>
                      </a:r>
                      <a:endParaRPr sz="1650">
                        <a:solidFill>
                          <a:srgbClr val="9CDCF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859" name="Google Shape;85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/>
        </p:nvSpPr>
        <p:spPr>
          <a:xfrm>
            <a:off x="394100" y="18352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925" y="4780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/>
          <p:nvPr/>
        </p:nvSpPr>
        <p:spPr>
          <a:xfrm>
            <a:off x="5735304" y="1103150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MÓDULO 2</a:t>
            </a:r>
            <a:endParaRPr sz="18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OBJETOS &amp; ARRAYS</a:t>
            </a:r>
            <a:endParaRPr sz="18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0" name="Google Shape;200;p39"/>
          <p:cNvSpPr/>
          <p:nvPr/>
        </p:nvSpPr>
        <p:spPr>
          <a:xfrm>
            <a:off x="102988" y="1103364"/>
            <a:ext cx="3546900" cy="669000"/>
          </a:xfrm>
          <a:prstGeom prst="homePlate">
            <a:avLst>
              <a:gd fmla="val 50000" name="adj"/>
            </a:avLst>
          </a:prstGeom>
          <a:solidFill>
            <a:srgbClr val="9E9E9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0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NIVELACIÓN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960025" y="2092250"/>
            <a:ext cx="941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Anton"/>
                <a:ea typeface="Anton"/>
                <a:cs typeface="Anton"/>
                <a:sym typeface="Anton"/>
              </a:rPr>
              <a:t>SET UP</a:t>
            </a:r>
            <a:endParaRPr sz="1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2" name="Google Shape;202;p39"/>
          <p:cNvSpPr/>
          <p:nvPr/>
        </p:nvSpPr>
        <p:spPr>
          <a:xfrm>
            <a:off x="3047192" y="1103150"/>
            <a:ext cx="3305700" cy="669000"/>
          </a:xfrm>
          <a:prstGeom prst="chevron">
            <a:avLst>
              <a:gd fmla="val 50000" name="adj"/>
            </a:avLst>
          </a:prstGeom>
          <a:solidFill>
            <a:srgbClr val="9E9E9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1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CONCEPTOS BÁSICOS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529250" y="203945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9"/>
          <p:cNvSpPr txBox="1"/>
          <p:nvPr/>
        </p:nvSpPr>
        <p:spPr>
          <a:xfrm>
            <a:off x="352825" y="2000775"/>
            <a:ext cx="2311800" cy="2404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9"/>
          <p:cNvSpPr txBox="1"/>
          <p:nvPr/>
        </p:nvSpPr>
        <p:spPr>
          <a:xfrm>
            <a:off x="957650" y="2034700"/>
            <a:ext cx="1258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06" name="Google Shape;206;p39"/>
          <p:cNvGrpSpPr/>
          <p:nvPr/>
        </p:nvGrpSpPr>
        <p:grpSpPr>
          <a:xfrm>
            <a:off x="3352850" y="1835172"/>
            <a:ext cx="2488375" cy="2784145"/>
            <a:chOff x="3352850" y="1996688"/>
            <a:chExt cx="2488375" cy="2570059"/>
          </a:xfrm>
        </p:grpSpPr>
        <p:sp>
          <p:nvSpPr>
            <p:cNvPr id="207" name="Google Shape;207;p39"/>
            <p:cNvSpPr txBox="1"/>
            <p:nvPr/>
          </p:nvSpPr>
          <p:spPr>
            <a:xfrm>
              <a:off x="3394125" y="1996688"/>
              <a:ext cx="2447100" cy="248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9"/>
            <p:cNvSpPr txBox="1"/>
            <p:nvPr/>
          </p:nvSpPr>
          <p:spPr>
            <a:xfrm>
              <a:off x="3352850" y="2083047"/>
              <a:ext cx="2311800" cy="2483700"/>
            </a:xfrm>
            <a:prstGeom prst="rect">
              <a:avLst/>
            </a:prstGeom>
            <a:solidFill>
              <a:srgbClr val="9999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39"/>
          <p:cNvSpPr txBox="1"/>
          <p:nvPr/>
        </p:nvSpPr>
        <p:spPr>
          <a:xfrm>
            <a:off x="3367575" y="3226300"/>
            <a:ext cx="2311800" cy="6690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3 -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 E ITERACIONES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6249750" y="187310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9"/>
          <p:cNvSpPr txBox="1"/>
          <p:nvPr/>
        </p:nvSpPr>
        <p:spPr>
          <a:xfrm>
            <a:off x="6249750" y="2038788"/>
            <a:ext cx="2311800" cy="2641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9"/>
          <p:cNvSpPr txBox="1"/>
          <p:nvPr/>
        </p:nvSpPr>
        <p:spPr>
          <a:xfrm>
            <a:off x="6249750" y="2726500"/>
            <a:ext cx="2333100" cy="80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6 -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39"/>
          <p:cNvSpPr txBox="1"/>
          <p:nvPr/>
        </p:nvSpPr>
        <p:spPr>
          <a:xfrm>
            <a:off x="352975" y="20346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0 -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 A JAVASCRIPT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39"/>
          <p:cNvSpPr txBox="1"/>
          <p:nvPr/>
        </p:nvSpPr>
        <p:spPr>
          <a:xfrm>
            <a:off x="1278913" y="5147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5" name="Google Shape;215;p39"/>
          <p:cNvSpPr txBox="1"/>
          <p:nvPr/>
        </p:nvSpPr>
        <p:spPr>
          <a:xfrm>
            <a:off x="3365650" y="3907350"/>
            <a:ext cx="2311800" cy="711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4 -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39"/>
          <p:cNvSpPr txBox="1"/>
          <p:nvPr/>
        </p:nvSpPr>
        <p:spPr>
          <a:xfrm>
            <a:off x="3364800" y="1929300"/>
            <a:ext cx="2311800" cy="6690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CONCEPTOS GENERALES: SINTAXIS Y VARIABLES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39"/>
          <p:cNvSpPr txBox="1"/>
          <p:nvPr/>
        </p:nvSpPr>
        <p:spPr>
          <a:xfrm>
            <a:off x="6249750" y="2043950"/>
            <a:ext cx="2333100" cy="66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5 -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3376700" y="2610350"/>
            <a:ext cx="2299800" cy="603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FLUJOS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6249750" y="3534100"/>
            <a:ext cx="2311800" cy="1146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7 - </a:t>
            </a:r>
            <a:endParaRPr sz="12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DE ORDEN SUPERIOR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</a:pPr>
            <a:r>
              <a:rPr lang="en-GB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1ra pre-entrega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2"/>
          <p:cNvSpPr txBox="1"/>
          <p:nvPr/>
        </p:nvSpPr>
        <p:spPr>
          <a:xfrm>
            <a:off x="1671150" y="2318900"/>
            <a:ext cx="5801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OBTENER UN VALOR 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SINGULAR DE LA FECHA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65" name="Google Shape;86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3"/>
          <p:cNvSpPr txBox="1"/>
          <p:nvPr/>
        </p:nvSpPr>
        <p:spPr>
          <a:xfrm>
            <a:off x="1393975" y="21037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VALOR SINGULAR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1" name="Google Shape;87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3"/>
          <p:cNvSpPr txBox="1"/>
          <p:nvPr/>
        </p:nvSpPr>
        <p:spPr>
          <a:xfrm>
            <a:off x="304800" y="1118550"/>
            <a:ext cx="85344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Instanciado un objeto Date, podemos aplicar distintos métodos que nos devuelven determinados valores de la misma. 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73" name="Google Shape;87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03"/>
          <p:cNvSpPr txBox="1"/>
          <p:nvPr/>
        </p:nvSpPr>
        <p:spPr>
          <a:xfrm>
            <a:off x="5699875" y="3078675"/>
            <a:ext cx="18924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retornará el number que representa el día creado (1 = lunes, 7 = domingo)</a:t>
            </a:r>
            <a:endParaRPr/>
          </a:p>
        </p:txBody>
      </p:sp>
      <p:sp>
        <p:nvSpPr>
          <p:cNvPr id="875" name="Google Shape;875;p103"/>
          <p:cNvSpPr txBox="1"/>
          <p:nvPr/>
        </p:nvSpPr>
        <p:spPr>
          <a:xfrm>
            <a:off x="1787875" y="2426200"/>
            <a:ext cx="1420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getMonth() </a:t>
            </a:r>
            <a:endParaRPr/>
          </a:p>
        </p:txBody>
      </p:sp>
      <p:sp>
        <p:nvSpPr>
          <p:cNvPr id="876" name="Google Shape;876;p103"/>
          <p:cNvSpPr txBox="1"/>
          <p:nvPr/>
        </p:nvSpPr>
        <p:spPr>
          <a:xfrm>
            <a:off x="3559850" y="3143950"/>
            <a:ext cx="22365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devolverá el number que representa el año creado</a:t>
            </a:r>
            <a:endParaRPr/>
          </a:p>
        </p:txBody>
      </p:sp>
      <p:sp>
        <p:nvSpPr>
          <p:cNvPr id="877" name="Google Shape;877;p103"/>
          <p:cNvSpPr txBox="1"/>
          <p:nvPr/>
        </p:nvSpPr>
        <p:spPr>
          <a:xfrm>
            <a:off x="1228775" y="3143950"/>
            <a:ext cx="20688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retornará el number que representa el mes (entre 0 y 11).</a:t>
            </a:r>
            <a:endParaRPr/>
          </a:p>
        </p:txBody>
      </p:sp>
      <p:sp>
        <p:nvSpPr>
          <p:cNvPr id="878" name="Google Shape;878;p103"/>
          <p:cNvSpPr txBox="1"/>
          <p:nvPr/>
        </p:nvSpPr>
        <p:spPr>
          <a:xfrm>
            <a:off x="4001150" y="2426200"/>
            <a:ext cx="1353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getFullYear()</a:t>
            </a:r>
            <a:endParaRPr/>
          </a:p>
        </p:txBody>
      </p:sp>
      <p:sp>
        <p:nvSpPr>
          <p:cNvPr id="879" name="Google Shape;879;p103"/>
          <p:cNvSpPr txBox="1"/>
          <p:nvPr/>
        </p:nvSpPr>
        <p:spPr>
          <a:xfrm>
            <a:off x="5969125" y="2426200"/>
            <a:ext cx="13539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getDay()</a:t>
            </a:r>
            <a:endParaRPr/>
          </a:p>
        </p:txBody>
      </p:sp>
      <p:cxnSp>
        <p:nvCxnSpPr>
          <p:cNvPr id="880" name="Google Shape;880;p103"/>
          <p:cNvCxnSpPr/>
          <p:nvPr/>
        </p:nvCxnSpPr>
        <p:spPr>
          <a:xfrm rot="10800000">
            <a:off x="4678100" y="195346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03"/>
          <p:cNvCxnSpPr/>
          <p:nvPr/>
        </p:nvCxnSpPr>
        <p:spPr>
          <a:xfrm>
            <a:off x="2497975" y="2225225"/>
            <a:ext cx="4148100" cy="0"/>
          </a:xfrm>
          <a:prstGeom prst="straightConnector1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03"/>
          <p:cNvCxnSpPr/>
          <p:nvPr/>
        </p:nvCxnSpPr>
        <p:spPr>
          <a:xfrm rot="10800000">
            <a:off x="2497975" y="222346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103"/>
          <p:cNvCxnSpPr/>
          <p:nvPr/>
        </p:nvCxnSpPr>
        <p:spPr>
          <a:xfrm rot="10800000">
            <a:off x="4678100" y="223131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103"/>
          <p:cNvCxnSpPr/>
          <p:nvPr/>
        </p:nvCxnSpPr>
        <p:spPr>
          <a:xfrm rot="10800000">
            <a:off x="6646075" y="2231315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103"/>
          <p:cNvCxnSpPr/>
          <p:nvPr/>
        </p:nvCxnSpPr>
        <p:spPr>
          <a:xfrm rot="10800000">
            <a:off x="2497975" y="2877640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103"/>
          <p:cNvCxnSpPr/>
          <p:nvPr/>
        </p:nvCxnSpPr>
        <p:spPr>
          <a:xfrm rot="10800000">
            <a:off x="4678100" y="2885490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103"/>
          <p:cNvCxnSpPr/>
          <p:nvPr/>
        </p:nvCxnSpPr>
        <p:spPr>
          <a:xfrm rot="10800000">
            <a:off x="6646075" y="2885490"/>
            <a:ext cx="0" cy="270000"/>
          </a:xfrm>
          <a:prstGeom prst="straightConnector1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103"/>
          <p:cNvSpPr/>
          <p:nvPr/>
        </p:nvSpPr>
        <p:spPr>
          <a:xfrm>
            <a:off x="1950775" y="2520250"/>
            <a:ext cx="1094400" cy="3306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03"/>
          <p:cNvSpPr/>
          <p:nvPr/>
        </p:nvSpPr>
        <p:spPr>
          <a:xfrm>
            <a:off x="3995275" y="2528100"/>
            <a:ext cx="1316400" cy="3306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03"/>
          <p:cNvSpPr/>
          <p:nvPr/>
        </p:nvSpPr>
        <p:spPr>
          <a:xfrm>
            <a:off x="6098875" y="2528113"/>
            <a:ext cx="1094400" cy="330600"/>
          </a:xfrm>
          <a:prstGeom prst="rect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4"/>
          <p:cNvSpPr txBox="1"/>
          <p:nvPr/>
        </p:nvSpPr>
        <p:spPr>
          <a:xfrm>
            <a:off x="1393950" y="6904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VALOR SINGULAR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96" name="Google Shape;89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8" name="Google Shape;898;p104"/>
          <p:cNvGraphicFramePr/>
          <p:nvPr/>
        </p:nvGraphicFramePr>
        <p:xfrm>
          <a:off x="603338" y="1721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7937325"/>
              </a:tblGrid>
              <a:tr h="84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5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5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5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getFullYear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2021</a:t>
                      </a:r>
                      <a:endParaRPr sz="15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getMonth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11  (diciembre)</a:t>
                      </a:r>
                      <a:endParaRPr sz="15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5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5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getDay</a:t>
                      </a:r>
                      <a:r>
                        <a:rPr lang="en-GB" sz="15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 </a:t>
                      </a:r>
                      <a:r>
                        <a:rPr lang="en-GB" sz="15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5  (viernes)</a:t>
                      </a:r>
                      <a:endParaRPr sz="18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5"/>
          <p:cNvSpPr txBox="1"/>
          <p:nvPr/>
        </p:nvSpPr>
        <p:spPr>
          <a:xfrm>
            <a:off x="1671150" y="2077200"/>
            <a:ext cx="5801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PRESENTACIÓN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04" name="Google Shape;90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6"/>
          <p:cNvSpPr txBox="1"/>
          <p:nvPr/>
        </p:nvSpPr>
        <p:spPr>
          <a:xfrm>
            <a:off x="1393950" y="380625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PRESENTACIÓN DEL </a:t>
            </a: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VALOR SINGULAR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10" name="Google Shape;91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06"/>
          <p:cNvSpPr txBox="1"/>
          <p:nvPr/>
        </p:nvSpPr>
        <p:spPr>
          <a:xfrm>
            <a:off x="304800" y="1402653"/>
            <a:ext cx="8534400" cy="23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también tiene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distintos métodos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presentan la fecha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distintos formatos posibles de tipo string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 la utilidad que queramos presentar, podemos optar por alguna de las siguientes opciones, aunque hay más disponibles que pueden investigar en la documentación (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Date - JavaScript | MDN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12" name="Google Shape;912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7"/>
          <p:cNvSpPr txBox="1"/>
          <p:nvPr/>
        </p:nvSpPr>
        <p:spPr>
          <a:xfrm>
            <a:off x="1393950" y="7089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DE PRESENTACIÓN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18" name="Google Shape;91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0" name="Google Shape;920;p107"/>
          <p:cNvGraphicFramePr/>
          <p:nvPr/>
        </p:nvGraphicFramePr>
        <p:xfrm>
          <a:off x="146738" y="1644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8769975"/>
              </a:tblGrid>
              <a:tr h="84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toDateString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Fri Dec 17 2021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toLocaleString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 00:00:00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toLocaleDateString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17/12/2021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toTimeString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00:00:00 GMT-0300 (hora estándar de Argentina)</a:t>
                      </a:r>
                      <a:endParaRPr sz="17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08"/>
          <p:cNvSpPr txBox="1"/>
          <p:nvPr/>
        </p:nvSpPr>
        <p:spPr>
          <a:xfrm>
            <a:off x="1671150" y="2077200"/>
            <a:ext cx="5801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DIFERENCIAS ENTRE FECHAS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26" name="Google Shape;92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9"/>
          <p:cNvSpPr txBox="1"/>
          <p:nvPr/>
        </p:nvSpPr>
        <p:spPr>
          <a:xfrm>
            <a:off x="1393950" y="61165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ALGUNOS PUNTOS IMPORTANTES…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2" name="Google Shape;93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09"/>
          <p:cNvSpPr txBox="1"/>
          <p:nvPr/>
        </p:nvSpPr>
        <p:spPr>
          <a:xfrm>
            <a:off x="304800" y="1556116"/>
            <a:ext cx="85344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resultados de las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diferencias entre fechas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generan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milisegundos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quisiera calcular la diferencia de días entre dos fechas habría que generar cálculos adicionales sobre esta diferencia en milisegundos.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suerte,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librerías que solucionan estos problemas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forma eficiente y rápida, pero las trabajaremos en clases posteriores.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34" name="Google Shape;93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0"/>
          <p:cNvSpPr txBox="1"/>
          <p:nvPr/>
        </p:nvSpPr>
        <p:spPr>
          <a:xfrm>
            <a:off x="1393963" y="7089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EJEMPLOS DE DIFERENCIAS ENTRE FECHAS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40" name="Google Shape;94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2" name="Google Shape;942;p110"/>
          <p:cNvGraphicFramePr/>
          <p:nvPr/>
        </p:nvGraphicFramePr>
        <p:xfrm>
          <a:off x="1435963" y="189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6272075"/>
              </a:tblGrid>
              <a:tr h="84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25, 2021"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3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"December 17, 2021"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691200000</a:t>
                      </a:r>
                      <a:endParaRPr sz="135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3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86400000</a:t>
                      </a:r>
                      <a:endParaRPr sz="1350">
                        <a:solidFill>
                          <a:srgbClr val="B5CE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3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 (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navidad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hoy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) / </a:t>
                      </a:r>
                      <a:r>
                        <a:rPr lang="en-GB" sz="13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milisegundosPorDia</a:t>
                      </a:r>
                      <a:r>
                        <a:rPr lang="en-GB" sz="13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lang="en-GB" sz="13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8</a:t>
                      </a:r>
                      <a:endParaRPr sz="15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9425" y="131100"/>
            <a:ext cx="701100" cy="70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9" name="Google Shape;949;p111"/>
          <p:cNvGraphicFramePr/>
          <p:nvPr/>
        </p:nvGraphicFramePr>
        <p:xfrm>
          <a:off x="1435963" y="1647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{C81D3750-F400-49BB-AF15-75C7F82CF510}</a:tableStyleId>
              </a:tblPr>
              <a:tblGrid>
                <a:gridCol w="6272075"/>
              </a:tblGrid>
              <a:tr h="84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inicio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C586C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 </a:t>
                      </a:r>
                      <a:r>
                        <a:rPr lang="en-GB" sz="1250">
                          <a:solidFill>
                            <a:srgbClr val="B5CE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1000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;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++) {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"haciendo tiempo"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final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en-GB" sz="1250">
                          <a:solidFill>
                            <a:srgbClr val="569CD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new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GB" sz="1250">
                          <a:solidFill>
                            <a:srgbClr val="4EC9B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9CDCF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console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en-GB" sz="1250">
                          <a:solidFill>
                            <a:srgbClr val="DCDC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12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"El proceso tardó: "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+ (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final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- </a:t>
                      </a:r>
                      <a:r>
                        <a:rPr lang="en-GB" sz="1250">
                          <a:solidFill>
                            <a:srgbClr val="4FC1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inicio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+ </a:t>
                      </a:r>
                      <a:r>
                        <a:rPr lang="en-GB" sz="1250">
                          <a:solidFill>
                            <a:srgbClr val="CE917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 milisegundos"</a:t>
                      </a:r>
                      <a:r>
                        <a:rPr lang="en-GB" sz="1250">
                          <a:solidFill>
                            <a:srgbClr val="D4D4D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25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50">
                          <a:solidFill>
                            <a:srgbClr val="6A99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El proceso tardó: 396 milisegundos</a:t>
                      </a:r>
                      <a:endParaRPr sz="1450">
                        <a:solidFill>
                          <a:srgbClr val="569CD6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50" name="Google Shape;950;p111"/>
          <p:cNvSpPr txBox="1"/>
          <p:nvPr/>
        </p:nvSpPr>
        <p:spPr>
          <a:xfrm>
            <a:off x="1393963" y="708900"/>
            <a:ext cx="635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EJEMPLOS DE DIFERENCIAS ENTRE FECHAS</a:t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9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/>
          <p:nvPr/>
        </p:nvSpPr>
        <p:spPr>
          <a:xfrm>
            <a:off x="2668050" y="2927625"/>
            <a:ext cx="380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7 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12"/>
          <p:cNvSpPr txBox="1"/>
          <p:nvPr>
            <p:ph type="title"/>
          </p:nvPr>
        </p:nvSpPr>
        <p:spPr>
          <a:xfrm>
            <a:off x="761250" y="437725"/>
            <a:ext cx="76215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¡VAMOS A PRACTICAR LO VISTO!</a:t>
            </a:r>
            <a:endParaRPr i="1"/>
          </a:p>
        </p:txBody>
      </p:sp>
      <p:pic>
        <p:nvPicPr>
          <p:cNvPr id="956" name="Google Shape;9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425" y="1378350"/>
            <a:ext cx="6151149" cy="307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7575" y="-7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13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 PRE-ENTREGA Nº 1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Llegamos al final d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segundo módulo y con el, llegaron las consignas de la primera pre-entrega del curso. La misma, incluye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en las clases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previas.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63" name="Google Shape;96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4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14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primera pre-entr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ega compone de temas vistos hasta el momento, más otros que verán durante el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1" name="Google Shape;971;p114"/>
          <p:cNvSpPr txBox="1"/>
          <p:nvPr/>
        </p:nvSpPr>
        <p:spPr>
          <a:xfrm>
            <a:off x="3488825" y="3523527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</a:t>
            </a: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tendrán hasta 7 días para resolver el desafío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2" name="Google Shape;97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114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974" name="Google Shape;974;p114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5" name="Google Shape;975;p114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6" name="Google Shape;976;p114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7" name="Google Shape;977;p114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8" name="Google Shape;978;p114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979" name="Google Shape;979;p114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0" name="Google Shape;980;p114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981" name="Google Shape;981;p114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1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3" name="Google Shape;983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15"/>
          <p:cNvSpPr txBox="1"/>
          <p:nvPr/>
        </p:nvSpPr>
        <p:spPr>
          <a:xfrm>
            <a:off x="1420175" y="152075"/>
            <a:ext cx="66960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PRE-ENTREGA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N° 1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Compuesto por…</a:t>
            </a:r>
            <a:endParaRPr i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0" name="Google Shape;99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50" y="1564175"/>
            <a:ext cx="4105260" cy="273684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15"/>
          <p:cNvSpPr txBox="1"/>
          <p:nvPr/>
        </p:nvSpPr>
        <p:spPr>
          <a:xfrm>
            <a:off x="4458600" y="1786125"/>
            <a:ext cx="4524300" cy="19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 HTML del proyecto.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 de JS necesarias.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esenciales del proceso a simular.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 de JS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 - </a:t>
            </a:r>
            <a:endParaRPr sz="1700">
              <a:solidFill>
                <a:srgbClr val="9CCC6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b="1" lang="en-GB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de búsqueda y filtrado sobre el Array - </a:t>
            </a:r>
            <a:endParaRPr b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2" name="Google Shape;992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6177" y="184722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427" y="21419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677" y="2619150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227" y="2913900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8577" y="31468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027" y="3746925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16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PRIMERA ENTREGA DEL PROYECTO FINAL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04" name="Google Shape;1004;p116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Deberás entregar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la estructura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 proyecto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, las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ariables de JS necesarias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 y los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bjetos de JS,</a:t>
            </a:r>
            <a:r>
              <a:rPr b="0" i="0" lang="en-GB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correspondientes a la primera entrega de tu proyecto final.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05" name="Google Shape;100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082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1" name="Google Shape;1011;p117"/>
          <p:cNvGraphicFramePr/>
          <p:nvPr/>
        </p:nvGraphicFramePr>
        <p:xfrm>
          <a:off x="153250" y="9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{41FAC402-CB79-43C0-80A4-9CB917BDCB3C}</a:tableStyleId>
              </a:tblPr>
              <a:tblGrid>
                <a:gridCol w="2945825"/>
                <a:gridCol w="3822275"/>
                <a:gridCol w="2069375"/>
              </a:tblGrid>
              <a:tr h="5430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n-GB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 hMerge="1"/>
                <a:tc hMerge="1"/>
              </a:tr>
              <a:tr h="10859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 código fuente en JavaScript. Debe identificar el apellido del alumno/a en el nombre de archivo comprimido por “claseApellido”.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Si bien, por el momento solo podemos hacer entradas con prompt() y salidas con alert() o console.log(), es suficiente para empezar a pensar el proceso a simular en términos de entradas, variables, estructuras, funciones, métodos y salidas. Verificar Rúbrica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988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Generales: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odificar la funcionalidad inicial del simulador.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Identif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icar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el flujo de trabajo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script en términos de captura de entradas ingresadas por el usuario, procesamiento esencial del simulador y notificación de resultados en forma de salida.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&gt;&gt;Objetivos Específicos:</a:t>
                      </a:r>
                      <a:endParaRPr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apturar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entradas 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mediante prompt().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Declarar variables y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objetos necesarios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para simular el proceso seleccionado.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funciones y/o métodos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para realizar operaciones (suma, resta, concatenación, división, porcentaje, etc).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Efectuar una salida, que es el resultado de los datos procesados, la cual puede hacerse por alert() o console.log().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012" name="Google Shape;1012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9433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8" name="Google Shape;1018;p118"/>
          <p:cNvGraphicFramePr/>
          <p:nvPr/>
        </p:nvGraphicFramePr>
        <p:xfrm>
          <a:off x="153250" y="9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{41FAC402-CB79-43C0-80A4-9CB917BDCB3C}</a:tableStyleId>
              </a:tblPr>
              <a:tblGrid>
                <a:gridCol w="2945825"/>
                <a:gridCol w="3822275"/>
                <a:gridCol w="2069375"/>
              </a:tblGrid>
              <a:tr h="5430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n-GB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F00"/>
                    </a:solidFill>
                  </a:tcPr>
                </a:tc>
                <a:tc hMerge="1"/>
                <a:tc hMerge="1"/>
              </a:tr>
              <a:tr h="26988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Para tener en cuenta:</a:t>
                      </a:r>
                      <a:endParaRPr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La estructura hace referencia a el html y css, correspondientes al armado de la página general, pero que el JS que se evalúa, aún no está interactuando con ella.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 debe entregar: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Estructura HTML del proyecto.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Variables de JS necesarias.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Funciones esenciales del proceso a simular.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Objetos de JS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Arrays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Métodos de búsqueda y filtrado sobre el Array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9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024" name="Google Shape;102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0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30" name="Google Shape;1030;p120"/>
          <p:cNvSpPr txBox="1"/>
          <p:nvPr/>
        </p:nvSpPr>
        <p:spPr>
          <a:xfrm>
            <a:off x="2180400" y="2623175"/>
            <a:ext cx="47832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</a:t>
            </a: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500"/>
              <a:buFont typeface="Helvetica Neue Light"/>
              <a:buChar char="-"/>
            </a:pPr>
            <a:r>
              <a:rPr lang="en-GB" sz="15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 de orden superior o Higher Order Functions.</a:t>
            </a:r>
            <a:endParaRPr sz="15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500"/>
              <a:buFont typeface="Helvetica Neue Light"/>
              <a:buChar char="-"/>
            </a:pPr>
            <a:r>
              <a:rPr lang="en-GB" sz="15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 de búsqueda y transformación.</a:t>
            </a:r>
            <a:endParaRPr sz="15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500"/>
              <a:buFont typeface="Helvetica Neue Light"/>
              <a:buChar char="-"/>
            </a:pPr>
            <a:r>
              <a:rPr lang="en-GB" sz="15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 Math: Propiedades y métodos.</a:t>
            </a:r>
            <a:endParaRPr sz="15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38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500"/>
              <a:buFont typeface="Helvetica Neue Light"/>
              <a:buChar char="-"/>
            </a:pPr>
            <a:r>
              <a:rPr lang="en-GB" sz="15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 Date: Constructor, Valor, Presentación y Diferencias entre fechas.</a:t>
            </a:r>
            <a:endParaRPr sz="15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21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1036" name="Google Shape;103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761250" y="620125"/>
            <a:ext cx="76215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¡EMPECEMOS!</a:t>
            </a:r>
            <a:endParaRPr i="1"/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663" y="1453325"/>
            <a:ext cx="4460684" cy="28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2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42" name="Google Shape;104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